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6858000" cy="9144000"/>
  <p:embeddedFontLst>
    <p:embeddedFont>
      <p:font typeface="Vazir Heavy" charset="1" panose="00000000000000000000"/>
      <p:regular r:id="rId14"/>
    </p:embeddedFont>
    <p:embeddedFont>
      <p:font typeface="Vazir Bold" charset="1" panose="00000000000000000000"/>
      <p:regular r:id="rId15"/>
    </p:embeddedFont>
    <p:embeddedFont>
      <p:font typeface="Vazir" charset="1" panose="0000000000000000000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73530" y="-767045"/>
            <a:ext cx="5743962" cy="3596380"/>
          </a:xfrm>
          <a:custGeom>
            <a:avLst/>
            <a:gdLst/>
            <a:ahLst/>
            <a:cxnLst/>
            <a:rect r="r" b="b" t="t" l="l"/>
            <a:pathLst>
              <a:path h="3596380" w="5743962">
                <a:moveTo>
                  <a:pt x="0" y="0"/>
                </a:moveTo>
                <a:lnTo>
                  <a:pt x="5743962" y="0"/>
                </a:lnTo>
                <a:lnTo>
                  <a:pt x="5743962" y="3596381"/>
                </a:lnTo>
                <a:lnTo>
                  <a:pt x="0" y="35963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6773" t="-27808" r="-548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5400000">
            <a:off x="13819996" y="-760"/>
            <a:ext cx="10399768" cy="2977389"/>
            <a:chOff x="0" y="0"/>
            <a:chExt cx="2484161" cy="7112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763677" y="-1489098"/>
            <a:ext cx="2601029" cy="2203455"/>
            <a:chOff x="0" y="0"/>
            <a:chExt cx="812800" cy="6885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6733522" y="-1736530"/>
            <a:ext cx="2650107" cy="2245031"/>
            <a:chOff x="0" y="0"/>
            <a:chExt cx="812800" cy="6885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FFFFFF">
                <a:alpha val="56863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74932" y="780685"/>
            <a:ext cx="3194191" cy="659495"/>
            <a:chOff x="0" y="0"/>
            <a:chExt cx="2970511" cy="61331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70511" cy="613312"/>
            </a:xfrm>
            <a:custGeom>
              <a:avLst/>
              <a:gdLst/>
              <a:ahLst/>
              <a:cxnLst/>
              <a:rect r="r" b="b" t="t" l="l"/>
              <a:pathLst>
                <a:path h="613312" w="2970511">
                  <a:moveTo>
                    <a:pt x="96950" y="0"/>
                  </a:moveTo>
                  <a:lnTo>
                    <a:pt x="2873561" y="0"/>
                  </a:lnTo>
                  <a:cubicBezTo>
                    <a:pt x="2899274" y="0"/>
                    <a:pt x="2923933" y="10214"/>
                    <a:pt x="2942115" y="28396"/>
                  </a:cubicBezTo>
                  <a:cubicBezTo>
                    <a:pt x="2960297" y="46578"/>
                    <a:pt x="2970511" y="71237"/>
                    <a:pt x="2970511" y="96950"/>
                  </a:cubicBezTo>
                  <a:lnTo>
                    <a:pt x="2970511" y="516362"/>
                  </a:lnTo>
                  <a:cubicBezTo>
                    <a:pt x="2970511" y="569906"/>
                    <a:pt x="2927105" y="613312"/>
                    <a:pt x="2873561" y="613312"/>
                  </a:cubicBezTo>
                  <a:lnTo>
                    <a:pt x="96950" y="613312"/>
                  </a:lnTo>
                  <a:cubicBezTo>
                    <a:pt x="43406" y="613312"/>
                    <a:pt x="0" y="569906"/>
                    <a:pt x="0" y="516362"/>
                  </a:cubicBezTo>
                  <a:lnTo>
                    <a:pt x="0" y="96950"/>
                  </a:lnTo>
                  <a:cubicBezTo>
                    <a:pt x="0" y="43406"/>
                    <a:pt x="43406" y="0"/>
                    <a:pt x="969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0"/>
              <a:ext cx="2970511" cy="613312"/>
            </a:xfrm>
            <a:prstGeom prst="rect">
              <a:avLst/>
            </a:prstGeom>
          </p:spPr>
          <p:txBody>
            <a:bodyPr anchor="ctr" rtlCol="false" tIns="51793" lIns="51793" bIns="51793" rIns="51793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75969" y="846376"/>
            <a:ext cx="464212" cy="542145"/>
          </a:xfrm>
          <a:custGeom>
            <a:avLst/>
            <a:gdLst/>
            <a:ahLst/>
            <a:cxnLst/>
            <a:rect r="r" b="b" t="t" l="l"/>
            <a:pathLst>
              <a:path h="542145" w="464212">
                <a:moveTo>
                  <a:pt x="0" y="0"/>
                </a:moveTo>
                <a:lnTo>
                  <a:pt x="464211" y="0"/>
                </a:lnTo>
                <a:lnTo>
                  <a:pt x="464211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7734" y="846376"/>
            <a:ext cx="584814" cy="542145"/>
          </a:xfrm>
          <a:custGeom>
            <a:avLst/>
            <a:gdLst/>
            <a:ahLst/>
            <a:cxnLst/>
            <a:rect r="r" b="b" t="t" l="l"/>
            <a:pathLst>
              <a:path h="542145" w="584814">
                <a:moveTo>
                  <a:pt x="0" y="0"/>
                </a:moveTo>
                <a:lnTo>
                  <a:pt x="584814" y="0"/>
                </a:lnTo>
                <a:lnTo>
                  <a:pt x="584814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92486" y="875933"/>
            <a:ext cx="512588" cy="512588"/>
          </a:xfrm>
          <a:custGeom>
            <a:avLst/>
            <a:gdLst/>
            <a:ahLst/>
            <a:cxnLst/>
            <a:rect r="r" b="b" t="t" l="l"/>
            <a:pathLst>
              <a:path h="512588" w="512588">
                <a:moveTo>
                  <a:pt x="0" y="0"/>
                </a:moveTo>
                <a:lnTo>
                  <a:pt x="512588" y="0"/>
                </a:lnTo>
                <a:lnTo>
                  <a:pt x="512588" y="512588"/>
                </a:lnTo>
                <a:lnTo>
                  <a:pt x="0" y="512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74932" y="101591"/>
            <a:ext cx="116905" cy="13121629"/>
            <a:chOff x="0" y="0"/>
            <a:chExt cx="30790" cy="34559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790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790">
                  <a:moveTo>
                    <a:pt x="0" y="0"/>
                  </a:moveTo>
                  <a:lnTo>
                    <a:pt x="30790" y="0"/>
                  </a:lnTo>
                  <a:lnTo>
                    <a:pt x="30790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30790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15730" y="414872"/>
            <a:ext cx="114255" cy="13121629"/>
            <a:chOff x="0" y="0"/>
            <a:chExt cx="30092" cy="34559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0092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092">
                  <a:moveTo>
                    <a:pt x="0" y="0"/>
                  </a:moveTo>
                  <a:lnTo>
                    <a:pt x="30092" y="0"/>
                  </a:lnTo>
                  <a:lnTo>
                    <a:pt x="30092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30092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5400000">
            <a:off x="8612437" y="1665586"/>
            <a:ext cx="91008" cy="16055912"/>
            <a:chOff x="0" y="0"/>
            <a:chExt cx="23969" cy="422871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5400000">
            <a:off x="8802937" y="1948789"/>
            <a:ext cx="91008" cy="16055912"/>
            <a:chOff x="0" y="0"/>
            <a:chExt cx="23969" cy="422871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-1292676" y="8509140"/>
            <a:ext cx="3252121" cy="2845606"/>
            <a:chOff x="0" y="0"/>
            <a:chExt cx="812800" cy="7112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-5729168">
            <a:off x="-530135" y="-924959"/>
            <a:ext cx="2805920" cy="2986002"/>
            <a:chOff x="0" y="0"/>
            <a:chExt cx="1064343" cy="113265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000000">
                <a:alpha val="95686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-5729168">
            <a:off x="-634814" y="-1096457"/>
            <a:ext cx="2805920" cy="2986002"/>
            <a:chOff x="0" y="0"/>
            <a:chExt cx="1064343" cy="113265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395EAB">
                <a:alpha val="95686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5173293">
            <a:off x="10070" y="9260891"/>
            <a:ext cx="3252121" cy="2845606"/>
            <a:chOff x="0" y="0"/>
            <a:chExt cx="812800" cy="7112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-1053203" y="8509140"/>
            <a:ext cx="3252121" cy="2845606"/>
            <a:chOff x="0" y="0"/>
            <a:chExt cx="812800" cy="7112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5" id="45"/>
          <p:cNvSpPr/>
          <p:nvPr/>
        </p:nvSpPr>
        <p:spPr>
          <a:xfrm flipH="false" flipV="false" rot="0">
            <a:off x="12604655" y="-586842"/>
            <a:ext cx="3228926" cy="3228926"/>
          </a:xfrm>
          <a:custGeom>
            <a:avLst/>
            <a:gdLst/>
            <a:ahLst/>
            <a:cxnLst/>
            <a:rect r="r" b="b" t="t" l="l"/>
            <a:pathLst>
              <a:path h="3228926" w="3228926">
                <a:moveTo>
                  <a:pt x="0" y="0"/>
                </a:moveTo>
                <a:lnTo>
                  <a:pt x="3228926" y="0"/>
                </a:lnTo>
                <a:lnTo>
                  <a:pt x="3228926" y="3228926"/>
                </a:lnTo>
                <a:lnTo>
                  <a:pt x="0" y="32289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2623559" y="-586842"/>
            <a:ext cx="3210022" cy="3210022"/>
          </a:xfrm>
          <a:custGeom>
            <a:avLst/>
            <a:gdLst/>
            <a:ahLst/>
            <a:cxnLst/>
            <a:rect r="r" b="b" t="t" l="l"/>
            <a:pathLst>
              <a:path h="3210022" w="3210022">
                <a:moveTo>
                  <a:pt x="0" y="0"/>
                </a:moveTo>
                <a:lnTo>
                  <a:pt x="3210022" y="0"/>
                </a:lnTo>
                <a:lnTo>
                  <a:pt x="3210022" y="3210022"/>
                </a:lnTo>
                <a:lnTo>
                  <a:pt x="0" y="32100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0710" t="-2071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-2700000">
            <a:off x="15662310" y="7587958"/>
            <a:ext cx="4454103" cy="4563171"/>
            <a:chOff x="0" y="0"/>
            <a:chExt cx="5938804" cy="6084228"/>
          </a:xfrm>
        </p:grpSpPr>
        <p:grpSp>
          <p:nvGrpSpPr>
            <p:cNvPr name="Group 48" id="48"/>
            <p:cNvGrpSpPr/>
            <p:nvPr/>
          </p:nvGrpSpPr>
          <p:grpSpPr>
            <a:xfrm rot="-2615550">
              <a:off x="892388" y="971851"/>
              <a:ext cx="4336161" cy="3794141"/>
              <a:chOff x="0" y="0"/>
              <a:chExt cx="812800" cy="7112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-2615550">
              <a:off x="710255" y="1318236"/>
              <a:ext cx="4336161" cy="3794141"/>
              <a:chOff x="0" y="0"/>
              <a:chExt cx="812800" cy="7112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395EAB"/>
              </a:solidFill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54" id="54"/>
          <p:cNvGrpSpPr/>
          <p:nvPr/>
        </p:nvGrpSpPr>
        <p:grpSpPr>
          <a:xfrm rot="-3568318">
            <a:off x="11511736" y="-1241298"/>
            <a:ext cx="6629103" cy="9284229"/>
            <a:chOff x="0" y="0"/>
            <a:chExt cx="1560938" cy="218613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560938" cy="2186133"/>
            </a:xfrm>
            <a:custGeom>
              <a:avLst/>
              <a:gdLst/>
              <a:ahLst/>
              <a:cxnLst/>
              <a:rect r="r" b="b" t="t" l="l"/>
              <a:pathLst>
                <a:path h="2186133" w="1560938">
                  <a:moveTo>
                    <a:pt x="780469" y="0"/>
                  </a:moveTo>
                  <a:lnTo>
                    <a:pt x="1560938" y="2186133"/>
                  </a:lnTo>
                  <a:lnTo>
                    <a:pt x="0" y="2186133"/>
                  </a:lnTo>
                  <a:lnTo>
                    <a:pt x="78046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243897" y="995940"/>
              <a:ext cx="1073145" cy="1034040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334799" y="2184827"/>
            <a:ext cx="2388819" cy="1562360"/>
            <a:chOff x="0" y="0"/>
            <a:chExt cx="601307" cy="393273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601307" cy="393273"/>
            </a:xfrm>
            <a:custGeom>
              <a:avLst/>
              <a:gdLst/>
              <a:ahLst/>
              <a:cxnLst/>
              <a:rect r="r" b="b" t="t" l="l"/>
              <a:pathLst>
                <a:path h="393273" w="601307">
                  <a:moveTo>
                    <a:pt x="196636" y="0"/>
                  </a:moveTo>
                  <a:lnTo>
                    <a:pt x="404670" y="0"/>
                  </a:lnTo>
                  <a:cubicBezTo>
                    <a:pt x="513269" y="0"/>
                    <a:pt x="601307" y="88037"/>
                    <a:pt x="601307" y="196636"/>
                  </a:cubicBezTo>
                  <a:lnTo>
                    <a:pt x="601307" y="196636"/>
                  </a:lnTo>
                  <a:cubicBezTo>
                    <a:pt x="601307" y="248788"/>
                    <a:pt x="580590" y="298803"/>
                    <a:pt x="543713" y="335679"/>
                  </a:cubicBezTo>
                  <a:cubicBezTo>
                    <a:pt x="506837" y="372556"/>
                    <a:pt x="456821" y="393273"/>
                    <a:pt x="404670" y="393273"/>
                  </a:cubicBezTo>
                  <a:lnTo>
                    <a:pt x="196636" y="393273"/>
                  </a:lnTo>
                  <a:cubicBezTo>
                    <a:pt x="144485" y="393273"/>
                    <a:pt x="94470" y="372556"/>
                    <a:pt x="57593" y="335679"/>
                  </a:cubicBezTo>
                  <a:cubicBezTo>
                    <a:pt x="20717" y="298803"/>
                    <a:pt x="0" y="248788"/>
                    <a:pt x="0" y="196636"/>
                  </a:cubicBezTo>
                  <a:lnTo>
                    <a:pt x="0" y="196636"/>
                  </a:lnTo>
                  <a:cubicBezTo>
                    <a:pt x="0" y="144485"/>
                    <a:pt x="20717" y="94470"/>
                    <a:pt x="57593" y="57593"/>
                  </a:cubicBezTo>
                  <a:cubicBezTo>
                    <a:pt x="94470" y="20717"/>
                    <a:pt x="144485" y="0"/>
                    <a:pt x="19663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601307" cy="412323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3518196">
            <a:off x="17076094" y="-3923033"/>
            <a:ext cx="3402731" cy="3767883"/>
            <a:chOff x="0" y="0"/>
            <a:chExt cx="812800" cy="900023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900023"/>
            </a:xfrm>
            <a:custGeom>
              <a:avLst/>
              <a:gdLst/>
              <a:ahLst/>
              <a:cxnLst/>
              <a:rect r="r" b="b" t="t" l="l"/>
              <a:pathLst>
                <a:path h="900023" w="812800">
                  <a:moveTo>
                    <a:pt x="406400" y="0"/>
                  </a:moveTo>
                  <a:lnTo>
                    <a:pt x="812800" y="900023"/>
                  </a:lnTo>
                  <a:lnTo>
                    <a:pt x="0" y="900023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127000" y="417868"/>
              <a:ext cx="558800" cy="417868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-5400000">
            <a:off x="13919509" y="-760"/>
            <a:ext cx="10399768" cy="2977389"/>
            <a:chOff x="0" y="0"/>
            <a:chExt cx="2484161" cy="7112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-5400000">
            <a:off x="13867621" y="214937"/>
            <a:ext cx="10399768" cy="2545997"/>
            <a:chOff x="0" y="0"/>
            <a:chExt cx="2484161" cy="60815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84161" cy="608155"/>
            </a:xfrm>
            <a:custGeom>
              <a:avLst/>
              <a:gdLst/>
              <a:ahLst/>
              <a:cxnLst/>
              <a:rect r="r" b="b" t="t" l="l"/>
              <a:pathLst>
                <a:path h="608155" w="2484161">
                  <a:moveTo>
                    <a:pt x="1242080" y="0"/>
                  </a:moveTo>
                  <a:lnTo>
                    <a:pt x="2484161" y="608155"/>
                  </a:lnTo>
                  <a:lnTo>
                    <a:pt x="0" y="608155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388150" y="282357"/>
              <a:ext cx="1707861" cy="282357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9" id="69"/>
          <p:cNvGrpSpPr/>
          <p:nvPr/>
        </p:nvGrpSpPr>
        <p:grpSpPr>
          <a:xfrm rot="5400000">
            <a:off x="7128100" y="-3798753"/>
            <a:ext cx="93299" cy="10997561"/>
            <a:chOff x="0" y="0"/>
            <a:chExt cx="24572" cy="2896477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24572" cy="2896477"/>
            </a:xfrm>
            <a:custGeom>
              <a:avLst/>
              <a:gdLst/>
              <a:ahLst/>
              <a:cxnLst/>
              <a:rect r="r" b="b" t="t" l="l"/>
              <a:pathLst>
                <a:path h="2896477" w="24572">
                  <a:moveTo>
                    <a:pt x="12286" y="0"/>
                  </a:moveTo>
                  <a:lnTo>
                    <a:pt x="12286" y="0"/>
                  </a:lnTo>
                  <a:cubicBezTo>
                    <a:pt x="19072" y="0"/>
                    <a:pt x="24572" y="5501"/>
                    <a:pt x="24572" y="12286"/>
                  </a:cubicBezTo>
                  <a:lnTo>
                    <a:pt x="24572" y="2884191"/>
                  </a:lnTo>
                  <a:cubicBezTo>
                    <a:pt x="24572" y="2890976"/>
                    <a:pt x="19072" y="2896477"/>
                    <a:pt x="12286" y="2896477"/>
                  </a:cubicBezTo>
                  <a:lnTo>
                    <a:pt x="12286" y="2896477"/>
                  </a:lnTo>
                  <a:cubicBezTo>
                    <a:pt x="5501" y="2896477"/>
                    <a:pt x="0" y="2890976"/>
                    <a:pt x="0" y="2884191"/>
                  </a:cubicBezTo>
                  <a:lnTo>
                    <a:pt x="0" y="12286"/>
                  </a:lnTo>
                  <a:cubicBezTo>
                    <a:pt x="0" y="5501"/>
                    <a:pt x="5501" y="0"/>
                    <a:pt x="122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1" id="71"/>
            <p:cNvSpPr txBox="true"/>
            <p:nvPr/>
          </p:nvSpPr>
          <p:spPr>
            <a:xfrm>
              <a:off x="0" y="-19050"/>
              <a:ext cx="24572" cy="291552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72" id="72"/>
          <p:cNvGrpSpPr/>
          <p:nvPr/>
        </p:nvGrpSpPr>
        <p:grpSpPr>
          <a:xfrm rot="0">
            <a:off x="4226117" y="2184827"/>
            <a:ext cx="9835767" cy="3684862"/>
            <a:chOff x="0" y="0"/>
            <a:chExt cx="2590490" cy="970499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2590490" cy="970499"/>
            </a:xfrm>
            <a:custGeom>
              <a:avLst/>
              <a:gdLst/>
              <a:ahLst/>
              <a:cxnLst/>
              <a:rect r="r" b="b" t="t" l="l"/>
              <a:pathLst>
                <a:path h="970499" w="2590490">
                  <a:moveTo>
                    <a:pt x="62970" y="0"/>
                  </a:moveTo>
                  <a:lnTo>
                    <a:pt x="2527520" y="0"/>
                  </a:lnTo>
                  <a:cubicBezTo>
                    <a:pt x="2562297" y="0"/>
                    <a:pt x="2590490" y="28192"/>
                    <a:pt x="2590490" y="62970"/>
                  </a:cubicBezTo>
                  <a:lnTo>
                    <a:pt x="2590490" y="907529"/>
                  </a:lnTo>
                  <a:cubicBezTo>
                    <a:pt x="2590490" y="942306"/>
                    <a:pt x="2562297" y="970499"/>
                    <a:pt x="2527520" y="970499"/>
                  </a:cubicBezTo>
                  <a:lnTo>
                    <a:pt x="62970" y="970499"/>
                  </a:lnTo>
                  <a:cubicBezTo>
                    <a:pt x="28192" y="970499"/>
                    <a:pt x="0" y="942306"/>
                    <a:pt x="0" y="907529"/>
                  </a:cubicBezTo>
                  <a:lnTo>
                    <a:pt x="0" y="62970"/>
                  </a:lnTo>
                  <a:cubicBezTo>
                    <a:pt x="0" y="28192"/>
                    <a:pt x="28192" y="0"/>
                    <a:pt x="62970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4" id="74"/>
            <p:cNvSpPr txBox="true"/>
            <p:nvPr/>
          </p:nvSpPr>
          <p:spPr>
            <a:xfrm>
              <a:off x="0" y="-104775"/>
              <a:ext cx="2590490" cy="107527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7000"/>
                </a:lnSpc>
              </a:pPr>
              <a:r>
                <a:rPr lang="ar-EG" b="true" sz="5000">
                  <a:solidFill>
                    <a:srgbClr val="FFFFFF"/>
                  </a:solidFill>
                  <a:latin typeface="Vazir Heavy"/>
                  <a:ea typeface="Vazir Heavy"/>
                  <a:cs typeface="Vazir Heavy"/>
                  <a:sym typeface="Vazir Heavy"/>
                  <a:rtl val="true"/>
                </a:rPr>
                <a:t>عنوان مقاله </a:t>
              </a:r>
            </a:p>
          </p:txBody>
        </p:sp>
      </p:grpSp>
      <p:grpSp>
        <p:nvGrpSpPr>
          <p:cNvPr name="Group 75" id="75"/>
          <p:cNvGrpSpPr/>
          <p:nvPr/>
        </p:nvGrpSpPr>
        <p:grpSpPr>
          <a:xfrm rot="0">
            <a:off x="6121368" y="6308043"/>
            <a:ext cx="6045263" cy="2201098"/>
            <a:chOff x="0" y="0"/>
            <a:chExt cx="1592168" cy="579713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1592168" cy="579713"/>
            </a:xfrm>
            <a:custGeom>
              <a:avLst/>
              <a:gdLst/>
              <a:ahLst/>
              <a:cxnLst/>
              <a:rect r="r" b="b" t="t" l="l"/>
              <a:pathLst>
                <a:path h="579713" w="1592168">
                  <a:moveTo>
                    <a:pt x="102453" y="0"/>
                  </a:moveTo>
                  <a:lnTo>
                    <a:pt x="1489715" y="0"/>
                  </a:lnTo>
                  <a:cubicBezTo>
                    <a:pt x="1516888" y="0"/>
                    <a:pt x="1542947" y="10794"/>
                    <a:pt x="1562160" y="30008"/>
                  </a:cubicBezTo>
                  <a:cubicBezTo>
                    <a:pt x="1581374" y="49221"/>
                    <a:pt x="1592168" y="75281"/>
                    <a:pt x="1592168" y="102453"/>
                  </a:cubicBezTo>
                  <a:lnTo>
                    <a:pt x="1592168" y="477260"/>
                  </a:lnTo>
                  <a:cubicBezTo>
                    <a:pt x="1592168" y="504432"/>
                    <a:pt x="1581374" y="530492"/>
                    <a:pt x="1562160" y="549705"/>
                  </a:cubicBezTo>
                  <a:cubicBezTo>
                    <a:pt x="1542947" y="568919"/>
                    <a:pt x="1516888" y="579713"/>
                    <a:pt x="1489715" y="579713"/>
                  </a:cubicBezTo>
                  <a:lnTo>
                    <a:pt x="102453" y="579713"/>
                  </a:lnTo>
                  <a:cubicBezTo>
                    <a:pt x="75281" y="579713"/>
                    <a:pt x="49221" y="568919"/>
                    <a:pt x="30008" y="549705"/>
                  </a:cubicBezTo>
                  <a:cubicBezTo>
                    <a:pt x="10794" y="530492"/>
                    <a:pt x="0" y="504432"/>
                    <a:pt x="0" y="477260"/>
                  </a:cubicBezTo>
                  <a:lnTo>
                    <a:pt x="0" y="102453"/>
                  </a:lnTo>
                  <a:cubicBezTo>
                    <a:pt x="0" y="75281"/>
                    <a:pt x="10794" y="49221"/>
                    <a:pt x="30008" y="30008"/>
                  </a:cubicBezTo>
                  <a:cubicBezTo>
                    <a:pt x="49221" y="10794"/>
                    <a:pt x="75281" y="0"/>
                    <a:pt x="102453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7" id="77"/>
            <p:cNvSpPr txBox="true"/>
            <p:nvPr/>
          </p:nvSpPr>
          <p:spPr>
            <a:xfrm>
              <a:off x="0" y="-85725"/>
              <a:ext cx="1592168" cy="66543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5600"/>
                </a:lnSpc>
              </a:pPr>
              <a:r>
                <a:rPr lang="ar-EG" b="true" sz="40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نام نویسندگان</a:t>
              </a:r>
            </a:p>
          </p:txBody>
        </p:sp>
      </p:grpSp>
      <p:sp>
        <p:nvSpPr>
          <p:cNvPr name="TextBox 78" id="78"/>
          <p:cNvSpPr txBox="true"/>
          <p:nvPr/>
        </p:nvSpPr>
        <p:spPr>
          <a:xfrm rot="0">
            <a:off x="477236" y="9331372"/>
            <a:ext cx="305500" cy="710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14"/>
              </a:lnSpc>
              <a:spcBef>
                <a:spcPct val="0"/>
              </a:spcBef>
            </a:pPr>
            <a:r>
              <a:rPr lang="en-US" b="true" sz="4153">
                <a:solidFill>
                  <a:srgbClr val="FFFFFF"/>
                </a:solidFill>
                <a:latin typeface="Vazir Heavy"/>
                <a:ea typeface="Vazir Heavy"/>
                <a:cs typeface="Vazir Heavy"/>
                <a:sym typeface="Vazir Heavy"/>
              </a:rPr>
              <a:t>1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3496389" y="265133"/>
            <a:ext cx="4131758" cy="1218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8"/>
              </a:lnSpc>
            </a:pP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11</a:t>
            </a: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th</a:t>
            </a:r>
            <a:r>
              <a:rPr lang="en-US" sz="2313" b="true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 International Conference</a:t>
            </a:r>
          </a:p>
          <a:p>
            <a:pPr algn="ctr">
              <a:lnSpc>
                <a:spcPts val="3238"/>
              </a:lnSpc>
              <a:spcBef>
                <a:spcPct val="0"/>
              </a:spcBef>
            </a:pPr>
            <a:r>
              <a:rPr lang="en-US" b="true" sz="2313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on Control, Instrumentation and Automation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8123447" y="150833"/>
            <a:ext cx="4347858" cy="1250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5147"/>
              </a:lnSpc>
            </a:pPr>
            <a:r>
              <a:rPr lang="ar-EG" b="true" sz="2859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یازدهمین </a:t>
            </a:r>
            <a:r>
              <a:rPr lang="ar-EG" b="true" sz="2859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کنفرانس بین المللی کنترل ، ابزار دقیق و اتوماسیون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73530" y="-767045"/>
            <a:ext cx="5743962" cy="3596380"/>
          </a:xfrm>
          <a:custGeom>
            <a:avLst/>
            <a:gdLst/>
            <a:ahLst/>
            <a:cxnLst/>
            <a:rect r="r" b="b" t="t" l="l"/>
            <a:pathLst>
              <a:path h="3596380" w="5743962">
                <a:moveTo>
                  <a:pt x="0" y="0"/>
                </a:moveTo>
                <a:lnTo>
                  <a:pt x="5743962" y="0"/>
                </a:lnTo>
                <a:lnTo>
                  <a:pt x="5743962" y="3596381"/>
                </a:lnTo>
                <a:lnTo>
                  <a:pt x="0" y="35963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6773" t="-27808" r="-548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5400000">
            <a:off x="13819996" y="-760"/>
            <a:ext cx="10399768" cy="2977389"/>
            <a:chOff x="0" y="0"/>
            <a:chExt cx="2484161" cy="7112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763677" y="-1489098"/>
            <a:ext cx="2601029" cy="2203455"/>
            <a:chOff x="0" y="0"/>
            <a:chExt cx="812800" cy="6885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6733522" y="-1736530"/>
            <a:ext cx="2650107" cy="2245031"/>
            <a:chOff x="0" y="0"/>
            <a:chExt cx="812800" cy="6885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FFFFFF">
                <a:alpha val="56863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74932" y="780685"/>
            <a:ext cx="3194191" cy="659495"/>
            <a:chOff x="0" y="0"/>
            <a:chExt cx="2970511" cy="61331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70511" cy="613312"/>
            </a:xfrm>
            <a:custGeom>
              <a:avLst/>
              <a:gdLst/>
              <a:ahLst/>
              <a:cxnLst/>
              <a:rect r="r" b="b" t="t" l="l"/>
              <a:pathLst>
                <a:path h="613312" w="2970511">
                  <a:moveTo>
                    <a:pt x="96950" y="0"/>
                  </a:moveTo>
                  <a:lnTo>
                    <a:pt x="2873561" y="0"/>
                  </a:lnTo>
                  <a:cubicBezTo>
                    <a:pt x="2899274" y="0"/>
                    <a:pt x="2923933" y="10214"/>
                    <a:pt x="2942115" y="28396"/>
                  </a:cubicBezTo>
                  <a:cubicBezTo>
                    <a:pt x="2960297" y="46578"/>
                    <a:pt x="2970511" y="71237"/>
                    <a:pt x="2970511" y="96950"/>
                  </a:cubicBezTo>
                  <a:lnTo>
                    <a:pt x="2970511" y="516362"/>
                  </a:lnTo>
                  <a:cubicBezTo>
                    <a:pt x="2970511" y="569906"/>
                    <a:pt x="2927105" y="613312"/>
                    <a:pt x="2873561" y="613312"/>
                  </a:cubicBezTo>
                  <a:lnTo>
                    <a:pt x="96950" y="613312"/>
                  </a:lnTo>
                  <a:cubicBezTo>
                    <a:pt x="43406" y="613312"/>
                    <a:pt x="0" y="569906"/>
                    <a:pt x="0" y="516362"/>
                  </a:cubicBezTo>
                  <a:lnTo>
                    <a:pt x="0" y="96950"/>
                  </a:lnTo>
                  <a:cubicBezTo>
                    <a:pt x="0" y="43406"/>
                    <a:pt x="43406" y="0"/>
                    <a:pt x="969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0"/>
              <a:ext cx="2970511" cy="613312"/>
            </a:xfrm>
            <a:prstGeom prst="rect">
              <a:avLst/>
            </a:prstGeom>
          </p:spPr>
          <p:txBody>
            <a:bodyPr anchor="ctr" rtlCol="false" tIns="51793" lIns="51793" bIns="51793" rIns="51793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75969" y="846376"/>
            <a:ext cx="464212" cy="542145"/>
          </a:xfrm>
          <a:custGeom>
            <a:avLst/>
            <a:gdLst/>
            <a:ahLst/>
            <a:cxnLst/>
            <a:rect r="r" b="b" t="t" l="l"/>
            <a:pathLst>
              <a:path h="542145" w="464212">
                <a:moveTo>
                  <a:pt x="0" y="0"/>
                </a:moveTo>
                <a:lnTo>
                  <a:pt x="464211" y="0"/>
                </a:lnTo>
                <a:lnTo>
                  <a:pt x="464211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7734" y="846376"/>
            <a:ext cx="584814" cy="542145"/>
          </a:xfrm>
          <a:custGeom>
            <a:avLst/>
            <a:gdLst/>
            <a:ahLst/>
            <a:cxnLst/>
            <a:rect r="r" b="b" t="t" l="l"/>
            <a:pathLst>
              <a:path h="542145" w="584814">
                <a:moveTo>
                  <a:pt x="0" y="0"/>
                </a:moveTo>
                <a:lnTo>
                  <a:pt x="584814" y="0"/>
                </a:lnTo>
                <a:lnTo>
                  <a:pt x="584814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92486" y="875933"/>
            <a:ext cx="512588" cy="512588"/>
          </a:xfrm>
          <a:custGeom>
            <a:avLst/>
            <a:gdLst/>
            <a:ahLst/>
            <a:cxnLst/>
            <a:rect r="r" b="b" t="t" l="l"/>
            <a:pathLst>
              <a:path h="512588" w="512588">
                <a:moveTo>
                  <a:pt x="0" y="0"/>
                </a:moveTo>
                <a:lnTo>
                  <a:pt x="512588" y="0"/>
                </a:lnTo>
                <a:lnTo>
                  <a:pt x="512588" y="512588"/>
                </a:lnTo>
                <a:lnTo>
                  <a:pt x="0" y="512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74932" y="101591"/>
            <a:ext cx="116905" cy="13121629"/>
            <a:chOff x="0" y="0"/>
            <a:chExt cx="30790" cy="34559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790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790">
                  <a:moveTo>
                    <a:pt x="0" y="0"/>
                  </a:moveTo>
                  <a:lnTo>
                    <a:pt x="30790" y="0"/>
                  </a:lnTo>
                  <a:lnTo>
                    <a:pt x="30790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30790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15730" y="414872"/>
            <a:ext cx="114255" cy="13121629"/>
            <a:chOff x="0" y="0"/>
            <a:chExt cx="30092" cy="34559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0092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092">
                  <a:moveTo>
                    <a:pt x="0" y="0"/>
                  </a:moveTo>
                  <a:lnTo>
                    <a:pt x="30092" y="0"/>
                  </a:lnTo>
                  <a:lnTo>
                    <a:pt x="30092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30092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5400000">
            <a:off x="8612437" y="1665586"/>
            <a:ext cx="91008" cy="16055912"/>
            <a:chOff x="0" y="0"/>
            <a:chExt cx="23969" cy="422871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5400000">
            <a:off x="8802937" y="1948789"/>
            <a:ext cx="91008" cy="16055912"/>
            <a:chOff x="0" y="0"/>
            <a:chExt cx="23969" cy="422871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-1292676" y="8509140"/>
            <a:ext cx="3252121" cy="2845606"/>
            <a:chOff x="0" y="0"/>
            <a:chExt cx="812800" cy="7112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-5729168">
            <a:off x="-530135" y="-924959"/>
            <a:ext cx="2805920" cy="2986002"/>
            <a:chOff x="0" y="0"/>
            <a:chExt cx="1064343" cy="113265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000000">
                <a:alpha val="95686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-5729168">
            <a:off x="-634814" y="-1096457"/>
            <a:ext cx="2805920" cy="2986002"/>
            <a:chOff x="0" y="0"/>
            <a:chExt cx="1064343" cy="113265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395EAB">
                <a:alpha val="95686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5173293">
            <a:off x="10070" y="9260891"/>
            <a:ext cx="3252121" cy="2845606"/>
            <a:chOff x="0" y="0"/>
            <a:chExt cx="812800" cy="7112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-1053203" y="8509140"/>
            <a:ext cx="3252121" cy="2845606"/>
            <a:chOff x="0" y="0"/>
            <a:chExt cx="812800" cy="7112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5" id="45"/>
          <p:cNvSpPr/>
          <p:nvPr/>
        </p:nvSpPr>
        <p:spPr>
          <a:xfrm flipH="false" flipV="false" rot="0">
            <a:off x="12604655" y="-586842"/>
            <a:ext cx="3228926" cy="3228926"/>
          </a:xfrm>
          <a:custGeom>
            <a:avLst/>
            <a:gdLst/>
            <a:ahLst/>
            <a:cxnLst/>
            <a:rect r="r" b="b" t="t" l="l"/>
            <a:pathLst>
              <a:path h="3228926" w="3228926">
                <a:moveTo>
                  <a:pt x="0" y="0"/>
                </a:moveTo>
                <a:lnTo>
                  <a:pt x="3228926" y="0"/>
                </a:lnTo>
                <a:lnTo>
                  <a:pt x="3228926" y="3228926"/>
                </a:lnTo>
                <a:lnTo>
                  <a:pt x="0" y="32289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2623559" y="-586842"/>
            <a:ext cx="3210022" cy="3210022"/>
          </a:xfrm>
          <a:custGeom>
            <a:avLst/>
            <a:gdLst/>
            <a:ahLst/>
            <a:cxnLst/>
            <a:rect r="r" b="b" t="t" l="l"/>
            <a:pathLst>
              <a:path h="3210022" w="3210022">
                <a:moveTo>
                  <a:pt x="0" y="0"/>
                </a:moveTo>
                <a:lnTo>
                  <a:pt x="3210022" y="0"/>
                </a:lnTo>
                <a:lnTo>
                  <a:pt x="3210022" y="3210022"/>
                </a:lnTo>
                <a:lnTo>
                  <a:pt x="0" y="32100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0710" t="-2071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-2700000">
            <a:off x="15662310" y="7587958"/>
            <a:ext cx="4454103" cy="4563171"/>
            <a:chOff x="0" y="0"/>
            <a:chExt cx="5938804" cy="6084228"/>
          </a:xfrm>
        </p:grpSpPr>
        <p:grpSp>
          <p:nvGrpSpPr>
            <p:cNvPr name="Group 48" id="48"/>
            <p:cNvGrpSpPr/>
            <p:nvPr/>
          </p:nvGrpSpPr>
          <p:grpSpPr>
            <a:xfrm rot="-2615550">
              <a:off x="892388" y="971851"/>
              <a:ext cx="4336161" cy="3794141"/>
              <a:chOff x="0" y="0"/>
              <a:chExt cx="812800" cy="7112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-2615550">
              <a:off x="710255" y="1318236"/>
              <a:ext cx="4336161" cy="3794141"/>
              <a:chOff x="0" y="0"/>
              <a:chExt cx="812800" cy="7112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395EAB"/>
              </a:solidFill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54" id="54"/>
          <p:cNvGrpSpPr/>
          <p:nvPr/>
        </p:nvGrpSpPr>
        <p:grpSpPr>
          <a:xfrm rot="-3568318">
            <a:off x="11511736" y="-1241298"/>
            <a:ext cx="6629103" cy="9284229"/>
            <a:chOff x="0" y="0"/>
            <a:chExt cx="1560938" cy="218613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560938" cy="2186133"/>
            </a:xfrm>
            <a:custGeom>
              <a:avLst/>
              <a:gdLst/>
              <a:ahLst/>
              <a:cxnLst/>
              <a:rect r="r" b="b" t="t" l="l"/>
              <a:pathLst>
                <a:path h="2186133" w="1560938">
                  <a:moveTo>
                    <a:pt x="780469" y="0"/>
                  </a:moveTo>
                  <a:lnTo>
                    <a:pt x="1560938" y="2186133"/>
                  </a:lnTo>
                  <a:lnTo>
                    <a:pt x="0" y="2186133"/>
                  </a:lnTo>
                  <a:lnTo>
                    <a:pt x="78046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243897" y="995940"/>
              <a:ext cx="1073145" cy="1034040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334799" y="2184827"/>
            <a:ext cx="2388819" cy="1562360"/>
            <a:chOff x="0" y="0"/>
            <a:chExt cx="601307" cy="393273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601307" cy="393273"/>
            </a:xfrm>
            <a:custGeom>
              <a:avLst/>
              <a:gdLst/>
              <a:ahLst/>
              <a:cxnLst/>
              <a:rect r="r" b="b" t="t" l="l"/>
              <a:pathLst>
                <a:path h="393273" w="601307">
                  <a:moveTo>
                    <a:pt x="196636" y="0"/>
                  </a:moveTo>
                  <a:lnTo>
                    <a:pt x="404670" y="0"/>
                  </a:lnTo>
                  <a:cubicBezTo>
                    <a:pt x="513269" y="0"/>
                    <a:pt x="601307" y="88037"/>
                    <a:pt x="601307" y="196636"/>
                  </a:cubicBezTo>
                  <a:lnTo>
                    <a:pt x="601307" y="196636"/>
                  </a:lnTo>
                  <a:cubicBezTo>
                    <a:pt x="601307" y="248788"/>
                    <a:pt x="580590" y="298803"/>
                    <a:pt x="543713" y="335679"/>
                  </a:cubicBezTo>
                  <a:cubicBezTo>
                    <a:pt x="506837" y="372556"/>
                    <a:pt x="456821" y="393273"/>
                    <a:pt x="404670" y="393273"/>
                  </a:cubicBezTo>
                  <a:lnTo>
                    <a:pt x="196636" y="393273"/>
                  </a:lnTo>
                  <a:cubicBezTo>
                    <a:pt x="144485" y="393273"/>
                    <a:pt x="94470" y="372556"/>
                    <a:pt x="57593" y="335679"/>
                  </a:cubicBezTo>
                  <a:cubicBezTo>
                    <a:pt x="20717" y="298803"/>
                    <a:pt x="0" y="248788"/>
                    <a:pt x="0" y="196636"/>
                  </a:cubicBezTo>
                  <a:lnTo>
                    <a:pt x="0" y="196636"/>
                  </a:lnTo>
                  <a:cubicBezTo>
                    <a:pt x="0" y="144485"/>
                    <a:pt x="20717" y="94470"/>
                    <a:pt x="57593" y="57593"/>
                  </a:cubicBezTo>
                  <a:cubicBezTo>
                    <a:pt x="94470" y="20717"/>
                    <a:pt x="144485" y="0"/>
                    <a:pt x="19663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601307" cy="412323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3518196">
            <a:off x="17076094" y="-3923033"/>
            <a:ext cx="3402731" cy="3767883"/>
            <a:chOff x="0" y="0"/>
            <a:chExt cx="812800" cy="900023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900023"/>
            </a:xfrm>
            <a:custGeom>
              <a:avLst/>
              <a:gdLst/>
              <a:ahLst/>
              <a:cxnLst/>
              <a:rect r="r" b="b" t="t" l="l"/>
              <a:pathLst>
                <a:path h="900023" w="812800">
                  <a:moveTo>
                    <a:pt x="406400" y="0"/>
                  </a:moveTo>
                  <a:lnTo>
                    <a:pt x="812800" y="900023"/>
                  </a:lnTo>
                  <a:lnTo>
                    <a:pt x="0" y="900023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127000" y="417868"/>
              <a:ext cx="558800" cy="417868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-5400000">
            <a:off x="13919509" y="-760"/>
            <a:ext cx="10399768" cy="2977389"/>
            <a:chOff x="0" y="0"/>
            <a:chExt cx="2484161" cy="7112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-5400000">
            <a:off x="13867621" y="214937"/>
            <a:ext cx="10399768" cy="2545997"/>
            <a:chOff x="0" y="0"/>
            <a:chExt cx="2484161" cy="60815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84161" cy="608155"/>
            </a:xfrm>
            <a:custGeom>
              <a:avLst/>
              <a:gdLst/>
              <a:ahLst/>
              <a:cxnLst/>
              <a:rect r="r" b="b" t="t" l="l"/>
              <a:pathLst>
                <a:path h="608155" w="2484161">
                  <a:moveTo>
                    <a:pt x="1242080" y="0"/>
                  </a:moveTo>
                  <a:lnTo>
                    <a:pt x="2484161" y="608155"/>
                  </a:lnTo>
                  <a:lnTo>
                    <a:pt x="0" y="608155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388150" y="282357"/>
              <a:ext cx="1707861" cy="282357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9" id="69"/>
          <p:cNvGrpSpPr/>
          <p:nvPr/>
        </p:nvGrpSpPr>
        <p:grpSpPr>
          <a:xfrm rot="0">
            <a:off x="14080799" y="2193050"/>
            <a:ext cx="2929425" cy="991641"/>
            <a:chOff x="0" y="0"/>
            <a:chExt cx="771536" cy="261173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395EAB"/>
              </a:solidFill>
              <a:prstDash val="solid"/>
              <a:round/>
            </a:ln>
          </p:spPr>
        </p:sp>
        <p:sp>
          <p:nvSpPr>
            <p:cNvPr name="TextBox 71" id="71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395EAB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فهرست مطالب</a:t>
              </a:r>
            </a:p>
          </p:txBody>
        </p:sp>
      </p:grpSp>
      <p:grpSp>
        <p:nvGrpSpPr>
          <p:cNvPr name="Group 72" id="72"/>
          <p:cNvGrpSpPr/>
          <p:nvPr/>
        </p:nvGrpSpPr>
        <p:grpSpPr>
          <a:xfrm rot="0">
            <a:off x="14080799" y="3241842"/>
            <a:ext cx="2929425" cy="991641"/>
            <a:chOff x="0" y="0"/>
            <a:chExt cx="771536" cy="261173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4" id="74"/>
            <p:cNvSpPr txBox="true"/>
            <p:nvPr/>
          </p:nvSpPr>
          <p:spPr>
            <a:xfrm>
              <a:off x="0" y="-47625"/>
              <a:ext cx="771536" cy="3087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060"/>
                </a:lnSpc>
              </a:pPr>
              <a:r>
                <a:rPr lang="ar-EG" b="true" sz="29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مقدمه</a:t>
              </a:r>
            </a:p>
          </p:txBody>
        </p:sp>
      </p:grpSp>
      <p:grpSp>
        <p:nvGrpSpPr>
          <p:cNvPr name="Group 75" id="75"/>
          <p:cNvGrpSpPr/>
          <p:nvPr/>
        </p:nvGrpSpPr>
        <p:grpSpPr>
          <a:xfrm rot="0">
            <a:off x="14080799" y="4300158"/>
            <a:ext cx="2929425" cy="991641"/>
            <a:chOff x="0" y="0"/>
            <a:chExt cx="771536" cy="261173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7" id="77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500"/>
                </a:lnSpc>
              </a:pPr>
              <a:r>
                <a:rPr lang="ar-EG" b="true" sz="25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اهداف و نو‌آوری ها</a:t>
              </a:r>
              <a:r>
                <a:rPr lang="ar-EG" sz="2500">
                  <a:solidFill>
                    <a:srgbClr val="FFFFFF"/>
                  </a:solidFill>
                  <a:latin typeface="Vazir"/>
                  <a:ea typeface="Vazir"/>
                  <a:cs typeface="Vazir"/>
                  <a:sym typeface="Vazir"/>
                  <a:rtl val="true"/>
                </a:rPr>
                <a:t> </a:t>
              </a: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14080799" y="5372761"/>
            <a:ext cx="2929425" cy="991641"/>
            <a:chOff x="0" y="0"/>
            <a:chExt cx="771536" cy="261173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0" id="80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فرمول بندی مسئله</a:t>
              </a: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14080799" y="6421552"/>
            <a:ext cx="2929425" cy="991641"/>
            <a:chOff x="0" y="0"/>
            <a:chExt cx="771536" cy="261173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3" id="83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Heavy"/>
                  <a:ea typeface="Vazir Heavy"/>
                  <a:cs typeface="Vazir Heavy"/>
                  <a:sym typeface="Vazir Heavy"/>
                  <a:rtl val="true"/>
                </a:rPr>
                <a:t>روش حل مسئله </a:t>
              </a: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14080799" y="7460819"/>
            <a:ext cx="2929425" cy="991641"/>
            <a:chOff x="0" y="0"/>
            <a:chExt cx="771536" cy="261173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6" id="86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ar-EG" b="true" sz="3000">
                  <a:solidFill>
                    <a:srgbClr val="FFFFFF"/>
                  </a:solidFill>
                  <a:latin typeface="Vazir Heavy"/>
                  <a:ea typeface="Vazir Heavy"/>
                  <a:cs typeface="Vazir Heavy"/>
                  <a:sym typeface="Vazir Heavy"/>
                  <a:rtl val="true"/>
                </a:rPr>
                <a:t>شبیه سازی </a:t>
              </a:r>
            </a:p>
          </p:txBody>
        </p:sp>
      </p:grpSp>
      <p:sp>
        <p:nvSpPr>
          <p:cNvPr name="TextBox 87" id="87"/>
          <p:cNvSpPr txBox="true"/>
          <p:nvPr/>
        </p:nvSpPr>
        <p:spPr>
          <a:xfrm rot="0">
            <a:off x="6720884" y="4663714"/>
            <a:ext cx="1855244" cy="8643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171"/>
              </a:lnSpc>
              <a:spcBef>
                <a:spcPct val="0"/>
              </a:spcBef>
            </a:pPr>
            <a:r>
              <a:rPr lang="ar-EG" b="true" sz="5122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متن</a:t>
            </a:r>
          </a:p>
        </p:txBody>
      </p:sp>
      <p:grpSp>
        <p:nvGrpSpPr>
          <p:cNvPr name="Group 88" id="88"/>
          <p:cNvGrpSpPr/>
          <p:nvPr/>
        </p:nvGrpSpPr>
        <p:grpSpPr>
          <a:xfrm rot="0">
            <a:off x="14080799" y="8500085"/>
            <a:ext cx="2929425" cy="991641"/>
            <a:chOff x="0" y="0"/>
            <a:chExt cx="771536" cy="261173"/>
          </a:xfrm>
        </p:grpSpPr>
        <p:sp>
          <p:nvSpPr>
            <p:cNvPr name="Freeform 89" id="8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0" id="90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ar-EG" b="true" sz="30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نتیجه گیری</a:t>
              </a:r>
            </a:p>
          </p:txBody>
        </p:sp>
      </p:grpSp>
      <p:sp>
        <p:nvSpPr>
          <p:cNvPr name="TextBox 91" id="91"/>
          <p:cNvSpPr txBox="true"/>
          <p:nvPr/>
        </p:nvSpPr>
        <p:spPr>
          <a:xfrm rot="0">
            <a:off x="477236" y="9331372"/>
            <a:ext cx="305500" cy="710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14"/>
              </a:lnSpc>
              <a:spcBef>
                <a:spcPct val="0"/>
              </a:spcBef>
            </a:pPr>
            <a:r>
              <a:rPr lang="en-US" b="true" sz="4153">
                <a:solidFill>
                  <a:srgbClr val="FFFFFF"/>
                </a:solidFill>
                <a:latin typeface="Vazir Heavy"/>
                <a:ea typeface="Vazir Heavy"/>
                <a:cs typeface="Vazir Heavy"/>
                <a:sym typeface="Vazir Heavy"/>
              </a:rPr>
              <a:t>2</a:t>
            </a:r>
          </a:p>
        </p:txBody>
      </p:sp>
      <p:grpSp>
        <p:nvGrpSpPr>
          <p:cNvPr name="Group 92" id="92"/>
          <p:cNvGrpSpPr/>
          <p:nvPr/>
        </p:nvGrpSpPr>
        <p:grpSpPr>
          <a:xfrm rot="5400000">
            <a:off x="7128100" y="-3798753"/>
            <a:ext cx="93299" cy="10997561"/>
            <a:chOff x="0" y="0"/>
            <a:chExt cx="24572" cy="2896477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24572" cy="2896477"/>
            </a:xfrm>
            <a:custGeom>
              <a:avLst/>
              <a:gdLst/>
              <a:ahLst/>
              <a:cxnLst/>
              <a:rect r="r" b="b" t="t" l="l"/>
              <a:pathLst>
                <a:path h="2896477" w="24572">
                  <a:moveTo>
                    <a:pt x="12286" y="0"/>
                  </a:moveTo>
                  <a:lnTo>
                    <a:pt x="12286" y="0"/>
                  </a:lnTo>
                  <a:cubicBezTo>
                    <a:pt x="19072" y="0"/>
                    <a:pt x="24572" y="5501"/>
                    <a:pt x="24572" y="12286"/>
                  </a:cubicBezTo>
                  <a:lnTo>
                    <a:pt x="24572" y="2884191"/>
                  </a:lnTo>
                  <a:cubicBezTo>
                    <a:pt x="24572" y="2890976"/>
                    <a:pt x="19072" y="2896477"/>
                    <a:pt x="12286" y="2896477"/>
                  </a:cubicBezTo>
                  <a:lnTo>
                    <a:pt x="12286" y="2896477"/>
                  </a:lnTo>
                  <a:cubicBezTo>
                    <a:pt x="5501" y="2896477"/>
                    <a:pt x="0" y="2890976"/>
                    <a:pt x="0" y="2884191"/>
                  </a:cubicBezTo>
                  <a:lnTo>
                    <a:pt x="0" y="12286"/>
                  </a:lnTo>
                  <a:cubicBezTo>
                    <a:pt x="0" y="5501"/>
                    <a:pt x="5501" y="0"/>
                    <a:pt x="122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4" id="94"/>
            <p:cNvSpPr txBox="true"/>
            <p:nvPr/>
          </p:nvSpPr>
          <p:spPr>
            <a:xfrm>
              <a:off x="0" y="-19050"/>
              <a:ext cx="24572" cy="291552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sp>
        <p:nvSpPr>
          <p:cNvPr name="TextBox 95" id="95"/>
          <p:cNvSpPr txBox="true"/>
          <p:nvPr/>
        </p:nvSpPr>
        <p:spPr>
          <a:xfrm rot="0">
            <a:off x="3496389" y="265133"/>
            <a:ext cx="4131758" cy="1218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8"/>
              </a:lnSpc>
            </a:pP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11</a:t>
            </a: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th</a:t>
            </a:r>
            <a:r>
              <a:rPr lang="en-US" sz="2313" b="true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 International Conference</a:t>
            </a:r>
          </a:p>
          <a:p>
            <a:pPr algn="ctr">
              <a:lnSpc>
                <a:spcPts val="3238"/>
              </a:lnSpc>
              <a:spcBef>
                <a:spcPct val="0"/>
              </a:spcBef>
            </a:pPr>
            <a:r>
              <a:rPr lang="en-US" b="true" sz="2313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on Control, Instrumentation and Automation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8123447" y="150833"/>
            <a:ext cx="4347858" cy="1250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5147"/>
              </a:lnSpc>
            </a:pPr>
            <a:r>
              <a:rPr lang="ar-EG" b="true" sz="2859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یازدهمین </a:t>
            </a:r>
            <a:r>
              <a:rPr lang="ar-EG" b="true" sz="2859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کنفرانس بین المللی کنترل ، ابزار دقیق و اتوماسیون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73530" y="-767045"/>
            <a:ext cx="5743962" cy="3596380"/>
          </a:xfrm>
          <a:custGeom>
            <a:avLst/>
            <a:gdLst/>
            <a:ahLst/>
            <a:cxnLst/>
            <a:rect r="r" b="b" t="t" l="l"/>
            <a:pathLst>
              <a:path h="3596380" w="5743962">
                <a:moveTo>
                  <a:pt x="0" y="0"/>
                </a:moveTo>
                <a:lnTo>
                  <a:pt x="5743962" y="0"/>
                </a:lnTo>
                <a:lnTo>
                  <a:pt x="5743962" y="3596381"/>
                </a:lnTo>
                <a:lnTo>
                  <a:pt x="0" y="35963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6773" t="-27808" r="-548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5400000">
            <a:off x="13819996" y="-760"/>
            <a:ext cx="10399768" cy="2977389"/>
            <a:chOff x="0" y="0"/>
            <a:chExt cx="2484161" cy="7112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763677" y="-1489098"/>
            <a:ext cx="2601029" cy="2203455"/>
            <a:chOff x="0" y="0"/>
            <a:chExt cx="812800" cy="6885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6733522" y="-1736530"/>
            <a:ext cx="2650107" cy="2245031"/>
            <a:chOff x="0" y="0"/>
            <a:chExt cx="812800" cy="6885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FFFFFF">
                <a:alpha val="56863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74932" y="780685"/>
            <a:ext cx="3194191" cy="659495"/>
            <a:chOff x="0" y="0"/>
            <a:chExt cx="2970511" cy="61331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70511" cy="613312"/>
            </a:xfrm>
            <a:custGeom>
              <a:avLst/>
              <a:gdLst/>
              <a:ahLst/>
              <a:cxnLst/>
              <a:rect r="r" b="b" t="t" l="l"/>
              <a:pathLst>
                <a:path h="613312" w="2970511">
                  <a:moveTo>
                    <a:pt x="96950" y="0"/>
                  </a:moveTo>
                  <a:lnTo>
                    <a:pt x="2873561" y="0"/>
                  </a:lnTo>
                  <a:cubicBezTo>
                    <a:pt x="2899274" y="0"/>
                    <a:pt x="2923933" y="10214"/>
                    <a:pt x="2942115" y="28396"/>
                  </a:cubicBezTo>
                  <a:cubicBezTo>
                    <a:pt x="2960297" y="46578"/>
                    <a:pt x="2970511" y="71237"/>
                    <a:pt x="2970511" y="96950"/>
                  </a:cubicBezTo>
                  <a:lnTo>
                    <a:pt x="2970511" y="516362"/>
                  </a:lnTo>
                  <a:cubicBezTo>
                    <a:pt x="2970511" y="569906"/>
                    <a:pt x="2927105" y="613312"/>
                    <a:pt x="2873561" y="613312"/>
                  </a:cubicBezTo>
                  <a:lnTo>
                    <a:pt x="96950" y="613312"/>
                  </a:lnTo>
                  <a:cubicBezTo>
                    <a:pt x="43406" y="613312"/>
                    <a:pt x="0" y="569906"/>
                    <a:pt x="0" y="516362"/>
                  </a:cubicBezTo>
                  <a:lnTo>
                    <a:pt x="0" y="96950"/>
                  </a:lnTo>
                  <a:cubicBezTo>
                    <a:pt x="0" y="43406"/>
                    <a:pt x="43406" y="0"/>
                    <a:pt x="969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0"/>
              <a:ext cx="2970511" cy="613312"/>
            </a:xfrm>
            <a:prstGeom prst="rect">
              <a:avLst/>
            </a:prstGeom>
          </p:spPr>
          <p:txBody>
            <a:bodyPr anchor="ctr" rtlCol="false" tIns="51793" lIns="51793" bIns="51793" rIns="51793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75969" y="846376"/>
            <a:ext cx="464212" cy="542145"/>
          </a:xfrm>
          <a:custGeom>
            <a:avLst/>
            <a:gdLst/>
            <a:ahLst/>
            <a:cxnLst/>
            <a:rect r="r" b="b" t="t" l="l"/>
            <a:pathLst>
              <a:path h="542145" w="464212">
                <a:moveTo>
                  <a:pt x="0" y="0"/>
                </a:moveTo>
                <a:lnTo>
                  <a:pt x="464211" y="0"/>
                </a:lnTo>
                <a:lnTo>
                  <a:pt x="464211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7734" y="846376"/>
            <a:ext cx="584814" cy="542145"/>
          </a:xfrm>
          <a:custGeom>
            <a:avLst/>
            <a:gdLst/>
            <a:ahLst/>
            <a:cxnLst/>
            <a:rect r="r" b="b" t="t" l="l"/>
            <a:pathLst>
              <a:path h="542145" w="584814">
                <a:moveTo>
                  <a:pt x="0" y="0"/>
                </a:moveTo>
                <a:lnTo>
                  <a:pt x="584814" y="0"/>
                </a:lnTo>
                <a:lnTo>
                  <a:pt x="584814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92486" y="875933"/>
            <a:ext cx="512588" cy="512588"/>
          </a:xfrm>
          <a:custGeom>
            <a:avLst/>
            <a:gdLst/>
            <a:ahLst/>
            <a:cxnLst/>
            <a:rect r="r" b="b" t="t" l="l"/>
            <a:pathLst>
              <a:path h="512588" w="512588">
                <a:moveTo>
                  <a:pt x="0" y="0"/>
                </a:moveTo>
                <a:lnTo>
                  <a:pt x="512588" y="0"/>
                </a:lnTo>
                <a:lnTo>
                  <a:pt x="512588" y="512588"/>
                </a:lnTo>
                <a:lnTo>
                  <a:pt x="0" y="512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74932" y="101591"/>
            <a:ext cx="116905" cy="13121629"/>
            <a:chOff x="0" y="0"/>
            <a:chExt cx="30790" cy="34559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790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790">
                  <a:moveTo>
                    <a:pt x="0" y="0"/>
                  </a:moveTo>
                  <a:lnTo>
                    <a:pt x="30790" y="0"/>
                  </a:lnTo>
                  <a:lnTo>
                    <a:pt x="30790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30790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15730" y="414872"/>
            <a:ext cx="114255" cy="13121629"/>
            <a:chOff x="0" y="0"/>
            <a:chExt cx="30092" cy="34559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0092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092">
                  <a:moveTo>
                    <a:pt x="0" y="0"/>
                  </a:moveTo>
                  <a:lnTo>
                    <a:pt x="30092" y="0"/>
                  </a:lnTo>
                  <a:lnTo>
                    <a:pt x="30092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30092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5400000">
            <a:off x="8612437" y="1665586"/>
            <a:ext cx="91008" cy="16055912"/>
            <a:chOff x="0" y="0"/>
            <a:chExt cx="23969" cy="422871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5400000">
            <a:off x="8802937" y="1948789"/>
            <a:ext cx="91008" cy="16055912"/>
            <a:chOff x="0" y="0"/>
            <a:chExt cx="23969" cy="422871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-1292676" y="8509140"/>
            <a:ext cx="3252121" cy="2845606"/>
            <a:chOff x="0" y="0"/>
            <a:chExt cx="812800" cy="7112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-5729168">
            <a:off x="-530135" y="-924959"/>
            <a:ext cx="2805920" cy="2986002"/>
            <a:chOff x="0" y="0"/>
            <a:chExt cx="1064343" cy="113265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000000">
                <a:alpha val="95686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-5729168">
            <a:off x="-634814" y="-1096457"/>
            <a:ext cx="2805920" cy="2986002"/>
            <a:chOff x="0" y="0"/>
            <a:chExt cx="1064343" cy="113265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395EAB">
                <a:alpha val="95686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5173293">
            <a:off x="10070" y="9260891"/>
            <a:ext cx="3252121" cy="2845606"/>
            <a:chOff x="0" y="0"/>
            <a:chExt cx="812800" cy="7112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-1053203" y="8509140"/>
            <a:ext cx="3252121" cy="2845606"/>
            <a:chOff x="0" y="0"/>
            <a:chExt cx="812800" cy="7112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5" id="45"/>
          <p:cNvSpPr/>
          <p:nvPr/>
        </p:nvSpPr>
        <p:spPr>
          <a:xfrm flipH="false" flipV="false" rot="0">
            <a:off x="12604655" y="-586842"/>
            <a:ext cx="3228926" cy="3228926"/>
          </a:xfrm>
          <a:custGeom>
            <a:avLst/>
            <a:gdLst/>
            <a:ahLst/>
            <a:cxnLst/>
            <a:rect r="r" b="b" t="t" l="l"/>
            <a:pathLst>
              <a:path h="3228926" w="3228926">
                <a:moveTo>
                  <a:pt x="0" y="0"/>
                </a:moveTo>
                <a:lnTo>
                  <a:pt x="3228926" y="0"/>
                </a:lnTo>
                <a:lnTo>
                  <a:pt x="3228926" y="3228926"/>
                </a:lnTo>
                <a:lnTo>
                  <a:pt x="0" y="32289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2623559" y="-586842"/>
            <a:ext cx="3210022" cy="3210022"/>
          </a:xfrm>
          <a:custGeom>
            <a:avLst/>
            <a:gdLst/>
            <a:ahLst/>
            <a:cxnLst/>
            <a:rect r="r" b="b" t="t" l="l"/>
            <a:pathLst>
              <a:path h="3210022" w="3210022">
                <a:moveTo>
                  <a:pt x="0" y="0"/>
                </a:moveTo>
                <a:lnTo>
                  <a:pt x="3210022" y="0"/>
                </a:lnTo>
                <a:lnTo>
                  <a:pt x="3210022" y="3210022"/>
                </a:lnTo>
                <a:lnTo>
                  <a:pt x="0" y="32100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0710" t="-2071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-2700000">
            <a:off x="15662310" y="7587958"/>
            <a:ext cx="4454103" cy="4563171"/>
            <a:chOff x="0" y="0"/>
            <a:chExt cx="5938804" cy="6084228"/>
          </a:xfrm>
        </p:grpSpPr>
        <p:grpSp>
          <p:nvGrpSpPr>
            <p:cNvPr name="Group 48" id="48"/>
            <p:cNvGrpSpPr/>
            <p:nvPr/>
          </p:nvGrpSpPr>
          <p:grpSpPr>
            <a:xfrm rot="-2615550">
              <a:off x="892388" y="971851"/>
              <a:ext cx="4336161" cy="3794141"/>
              <a:chOff x="0" y="0"/>
              <a:chExt cx="812800" cy="7112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-2615550">
              <a:off x="710255" y="1318236"/>
              <a:ext cx="4336161" cy="3794141"/>
              <a:chOff x="0" y="0"/>
              <a:chExt cx="812800" cy="7112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395EAB"/>
              </a:solidFill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54" id="54"/>
          <p:cNvGrpSpPr/>
          <p:nvPr/>
        </p:nvGrpSpPr>
        <p:grpSpPr>
          <a:xfrm rot="-3568318">
            <a:off x="11511736" y="-1241298"/>
            <a:ext cx="6629103" cy="9284229"/>
            <a:chOff x="0" y="0"/>
            <a:chExt cx="1560938" cy="218613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560938" cy="2186133"/>
            </a:xfrm>
            <a:custGeom>
              <a:avLst/>
              <a:gdLst/>
              <a:ahLst/>
              <a:cxnLst/>
              <a:rect r="r" b="b" t="t" l="l"/>
              <a:pathLst>
                <a:path h="2186133" w="1560938">
                  <a:moveTo>
                    <a:pt x="780469" y="0"/>
                  </a:moveTo>
                  <a:lnTo>
                    <a:pt x="1560938" y="2186133"/>
                  </a:lnTo>
                  <a:lnTo>
                    <a:pt x="0" y="2186133"/>
                  </a:lnTo>
                  <a:lnTo>
                    <a:pt x="78046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243897" y="995940"/>
              <a:ext cx="1073145" cy="1034040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334799" y="2184827"/>
            <a:ext cx="2388819" cy="1562360"/>
            <a:chOff x="0" y="0"/>
            <a:chExt cx="601307" cy="393273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601307" cy="393273"/>
            </a:xfrm>
            <a:custGeom>
              <a:avLst/>
              <a:gdLst/>
              <a:ahLst/>
              <a:cxnLst/>
              <a:rect r="r" b="b" t="t" l="l"/>
              <a:pathLst>
                <a:path h="393273" w="601307">
                  <a:moveTo>
                    <a:pt x="196636" y="0"/>
                  </a:moveTo>
                  <a:lnTo>
                    <a:pt x="404670" y="0"/>
                  </a:lnTo>
                  <a:cubicBezTo>
                    <a:pt x="513269" y="0"/>
                    <a:pt x="601307" y="88037"/>
                    <a:pt x="601307" y="196636"/>
                  </a:cubicBezTo>
                  <a:lnTo>
                    <a:pt x="601307" y="196636"/>
                  </a:lnTo>
                  <a:cubicBezTo>
                    <a:pt x="601307" y="248788"/>
                    <a:pt x="580590" y="298803"/>
                    <a:pt x="543713" y="335679"/>
                  </a:cubicBezTo>
                  <a:cubicBezTo>
                    <a:pt x="506837" y="372556"/>
                    <a:pt x="456821" y="393273"/>
                    <a:pt x="404670" y="393273"/>
                  </a:cubicBezTo>
                  <a:lnTo>
                    <a:pt x="196636" y="393273"/>
                  </a:lnTo>
                  <a:cubicBezTo>
                    <a:pt x="144485" y="393273"/>
                    <a:pt x="94470" y="372556"/>
                    <a:pt x="57593" y="335679"/>
                  </a:cubicBezTo>
                  <a:cubicBezTo>
                    <a:pt x="20717" y="298803"/>
                    <a:pt x="0" y="248788"/>
                    <a:pt x="0" y="196636"/>
                  </a:cubicBezTo>
                  <a:lnTo>
                    <a:pt x="0" y="196636"/>
                  </a:lnTo>
                  <a:cubicBezTo>
                    <a:pt x="0" y="144485"/>
                    <a:pt x="20717" y="94470"/>
                    <a:pt x="57593" y="57593"/>
                  </a:cubicBezTo>
                  <a:cubicBezTo>
                    <a:pt x="94470" y="20717"/>
                    <a:pt x="144485" y="0"/>
                    <a:pt x="19663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601307" cy="412323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3518196">
            <a:off x="17076094" y="-3923033"/>
            <a:ext cx="3402731" cy="3767883"/>
            <a:chOff x="0" y="0"/>
            <a:chExt cx="812800" cy="900023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900023"/>
            </a:xfrm>
            <a:custGeom>
              <a:avLst/>
              <a:gdLst/>
              <a:ahLst/>
              <a:cxnLst/>
              <a:rect r="r" b="b" t="t" l="l"/>
              <a:pathLst>
                <a:path h="900023" w="812800">
                  <a:moveTo>
                    <a:pt x="406400" y="0"/>
                  </a:moveTo>
                  <a:lnTo>
                    <a:pt x="812800" y="900023"/>
                  </a:lnTo>
                  <a:lnTo>
                    <a:pt x="0" y="900023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127000" y="417868"/>
              <a:ext cx="558800" cy="417868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-5400000">
            <a:off x="13919509" y="-760"/>
            <a:ext cx="10399768" cy="2977389"/>
            <a:chOff x="0" y="0"/>
            <a:chExt cx="2484161" cy="7112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-5400000">
            <a:off x="13867621" y="214937"/>
            <a:ext cx="10399768" cy="2545997"/>
            <a:chOff x="0" y="0"/>
            <a:chExt cx="2484161" cy="60815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84161" cy="608155"/>
            </a:xfrm>
            <a:custGeom>
              <a:avLst/>
              <a:gdLst/>
              <a:ahLst/>
              <a:cxnLst/>
              <a:rect r="r" b="b" t="t" l="l"/>
              <a:pathLst>
                <a:path h="608155" w="2484161">
                  <a:moveTo>
                    <a:pt x="1242080" y="0"/>
                  </a:moveTo>
                  <a:lnTo>
                    <a:pt x="2484161" y="608155"/>
                  </a:lnTo>
                  <a:lnTo>
                    <a:pt x="0" y="608155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388150" y="282357"/>
              <a:ext cx="1707861" cy="282357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9" id="69"/>
          <p:cNvGrpSpPr/>
          <p:nvPr/>
        </p:nvGrpSpPr>
        <p:grpSpPr>
          <a:xfrm rot="0">
            <a:off x="14080799" y="2193050"/>
            <a:ext cx="2929425" cy="991641"/>
            <a:chOff x="0" y="0"/>
            <a:chExt cx="771536" cy="261173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1" id="71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فهرست مطالب</a:t>
              </a:r>
            </a:p>
          </p:txBody>
        </p:sp>
      </p:grpSp>
      <p:grpSp>
        <p:nvGrpSpPr>
          <p:cNvPr name="Group 72" id="72"/>
          <p:cNvGrpSpPr/>
          <p:nvPr/>
        </p:nvGrpSpPr>
        <p:grpSpPr>
          <a:xfrm rot="0">
            <a:off x="14080799" y="3241842"/>
            <a:ext cx="2929425" cy="991641"/>
            <a:chOff x="0" y="0"/>
            <a:chExt cx="771536" cy="261173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395EAB"/>
              </a:solidFill>
              <a:prstDash val="solid"/>
              <a:round/>
            </a:ln>
          </p:spPr>
        </p:sp>
        <p:sp>
          <p:nvSpPr>
            <p:cNvPr name="TextBox 74" id="74"/>
            <p:cNvSpPr txBox="true"/>
            <p:nvPr/>
          </p:nvSpPr>
          <p:spPr>
            <a:xfrm>
              <a:off x="0" y="-47625"/>
              <a:ext cx="771536" cy="3087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060"/>
                </a:lnSpc>
              </a:pPr>
              <a:r>
                <a:rPr lang="ar-EG" b="true" sz="2900">
                  <a:solidFill>
                    <a:srgbClr val="395EAB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مقدمه</a:t>
              </a:r>
            </a:p>
          </p:txBody>
        </p:sp>
      </p:grpSp>
      <p:grpSp>
        <p:nvGrpSpPr>
          <p:cNvPr name="Group 75" id="75"/>
          <p:cNvGrpSpPr/>
          <p:nvPr/>
        </p:nvGrpSpPr>
        <p:grpSpPr>
          <a:xfrm rot="0">
            <a:off x="14080799" y="4300158"/>
            <a:ext cx="2929425" cy="991641"/>
            <a:chOff x="0" y="0"/>
            <a:chExt cx="771536" cy="261173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7" id="77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500"/>
                </a:lnSpc>
              </a:pPr>
              <a:r>
                <a:rPr lang="ar-EG" b="true" sz="25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اهداف و نو‌آوری ها</a:t>
              </a:r>
              <a:r>
                <a:rPr lang="ar-EG" sz="2500">
                  <a:solidFill>
                    <a:srgbClr val="FFFFFF"/>
                  </a:solidFill>
                  <a:latin typeface="Vazir"/>
                  <a:ea typeface="Vazir"/>
                  <a:cs typeface="Vazir"/>
                  <a:sym typeface="Vazir"/>
                  <a:rtl val="true"/>
                </a:rPr>
                <a:t> </a:t>
              </a: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14080799" y="5372761"/>
            <a:ext cx="2929425" cy="991641"/>
            <a:chOff x="0" y="0"/>
            <a:chExt cx="771536" cy="261173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0" id="80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فرمول بندی مسئله</a:t>
              </a: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14080799" y="6421552"/>
            <a:ext cx="2929425" cy="991641"/>
            <a:chOff x="0" y="0"/>
            <a:chExt cx="771536" cy="261173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3" id="83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Heavy"/>
                  <a:ea typeface="Vazir Heavy"/>
                  <a:cs typeface="Vazir Heavy"/>
                  <a:sym typeface="Vazir Heavy"/>
                  <a:rtl val="true"/>
                </a:rPr>
                <a:t>روش حل مسئله </a:t>
              </a: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14080799" y="7460819"/>
            <a:ext cx="2929425" cy="991641"/>
            <a:chOff x="0" y="0"/>
            <a:chExt cx="771536" cy="261173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6" id="86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ar-EG" b="true" sz="3000">
                  <a:solidFill>
                    <a:srgbClr val="FFFFFF"/>
                  </a:solidFill>
                  <a:latin typeface="Vazir Heavy"/>
                  <a:ea typeface="Vazir Heavy"/>
                  <a:cs typeface="Vazir Heavy"/>
                  <a:sym typeface="Vazir Heavy"/>
                  <a:rtl val="true"/>
                </a:rPr>
                <a:t>شبیه سازی </a:t>
              </a:r>
            </a:p>
          </p:txBody>
        </p:sp>
      </p:grpSp>
      <p:sp>
        <p:nvSpPr>
          <p:cNvPr name="TextBox 87" id="87"/>
          <p:cNvSpPr txBox="true"/>
          <p:nvPr/>
        </p:nvSpPr>
        <p:spPr>
          <a:xfrm rot="0">
            <a:off x="7250914" y="4732798"/>
            <a:ext cx="1061884" cy="8643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171"/>
              </a:lnSpc>
              <a:spcBef>
                <a:spcPct val="0"/>
              </a:spcBef>
            </a:pPr>
            <a:r>
              <a:rPr lang="ar-EG" b="true" sz="5122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متن</a:t>
            </a:r>
          </a:p>
        </p:txBody>
      </p:sp>
      <p:grpSp>
        <p:nvGrpSpPr>
          <p:cNvPr name="Group 88" id="88"/>
          <p:cNvGrpSpPr/>
          <p:nvPr/>
        </p:nvGrpSpPr>
        <p:grpSpPr>
          <a:xfrm rot="0">
            <a:off x="14080799" y="8500085"/>
            <a:ext cx="2929425" cy="991641"/>
            <a:chOff x="0" y="0"/>
            <a:chExt cx="771536" cy="261173"/>
          </a:xfrm>
        </p:grpSpPr>
        <p:sp>
          <p:nvSpPr>
            <p:cNvPr name="Freeform 89" id="8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0" id="90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ar-EG" b="true" sz="30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نتیجه گیری</a:t>
              </a:r>
            </a:p>
          </p:txBody>
        </p:sp>
      </p:grpSp>
      <p:sp>
        <p:nvSpPr>
          <p:cNvPr name="TextBox 91" id="91"/>
          <p:cNvSpPr txBox="true"/>
          <p:nvPr/>
        </p:nvSpPr>
        <p:spPr>
          <a:xfrm rot="0">
            <a:off x="477236" y="9331372"/>
            <a:ext cx="305500" cy="710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14"/>
              </a:lnSpc>
              <a:spcBef>
                <a:spcPct val="0"/>
              </a:spcBef>
            </a:pPr>
            <a:r>
              <a:rPr lang="en-US" b="true" sz="4153">
                <a:solidFill>
                  <a:srgbClr val="FFFFFF"/>
                </a:solidFill>
                <a:latin typeface="Vazir Heavy"/>
                <a:ea typeface="Vazir Heavy"/>
                <a:cs typeface="Vazir Heavy"/>
                <a:sym typeface="Vazir Heavy"/>
              </a:rPr>
              <a:t>3</a:t>
            </a:r>
          </a:p>
        </p:txBody>
      </p:sp>
      <p:grpSp>
        <p:nvGrpSpPr>
          <p:cNvPr name="Group 92" id="92"/>
          <p:cNvGrpSpPr/>
          <p:nvPr/>
        </p:nvGrpSpPr>
        <p:grpSpPr>
          <a:xfrm rot="5400000">
            <a:off x="7128100" y="-3798753"/>
            <a:ext cx="93299" cy="10997561"/>
            <a:chOff x="0" y="0"/>
            <a:chExt cx="24572" cy="2896477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24572" cy="2896477"/>
            </a:xfrm>
            <a:custGeom>
              <a:avLst/>
              <a:gdLst/>
              <a:ahLst/>
              <a:cxnLst/>
              <a:rect r="r" b="b" t="t" l="l"/>
              <a:pathLst>
                <a:path h="2896477" w="24572">
                  <a:moveTo>
                    <a:pt x="12286" y="0"/>
                  </a:moveTo>
                  <a:lnTo>
                    <a:pt x="12286" y="0"/>
                  </a:lnTo>
                  <a:cubicBezTo>
                    <a:pt x="19072" y="0"/>
                    <a:pt x="24572" y="5501"/>
                    <a:pt x="24572" y="12286"/>
                  </a:cubicBezTo>
                  <a:lnTo>
                    <a:pt x="24572" y="2884191"/>
                  </a:lnTo>
                  <a:cubicBezTo>
                    <a:pt x="24572" y="2890976"/>
                    <a:pt x="19072" y="2896477"/>
                    <a:pt x="12286" y="2896477"/>
                  </a:cubicBezTo>
                  <a:lnTo>
                    <a:pt x="12286" y="2896477"/>
                  </a:lnTo>
                  <a:cubicBezTo>
                    <a:pt x="5501" y="2896477"/>
                    <a:pt x="0" y="2890976"/>
                    <a:pt x="0" y="2884191"/>
                  </a:cubicBezTo>
                  <a:lnTo>
                    <a:pt x="0" y="12286"/>
                  </a:lnTo>
                  <a:cubicBezTo>
                    <a:pt x="0" y="5501"/>
                    <a:pt x="5501" y="0"/>
                    <a:pt x="122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4" id="94"/>
            <p:cNvSpPr txBox="true"/>
            <p:nvPr/>
          </p:nvSpPr>
          <p:spPr>
            <a:xfrm>
              <a:off x="0" y="-19050"/>
              <a:ext cx="24572" cy="291552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sp>
        <p:nvSpPr>
          <p:cNvPr name="TextBox 95" id="95"/>
          <p:cNvSpPr txBox="true"/>
          <p:nvPr/>
        </p:nvSpPr>
        <p:spPr>
          <a:xfrm rot="0">
            <a:off x="3496389" y="265133"/>
            <a:ext cx="4131758" cy="1218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8"/>
              </a:lnSpc>
            </a:pP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11</a:t>
            </a: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th</a:t>
            </a:r>
            <a:r>
              <a:rPr lang="en-US" sz="2313" b="true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 International Conference</a:t>
            </a:r>
          </a:p>
          <a:p>
            <a:pPr algn="ctr">
              <a:lnSpc>
                <a:spcPts val="3238"/>
              </a:lnSpc>
              <a:spcBef>
                <a:spcPct val="0"/>
              </a:spcBef>
            </a:pPr>
            <a:r>
              <a:rPr lang="en-US" b="true" sz="2313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on Control, Instrumentation and Automation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8123447" y="150833"/>
            <a:ext cx="4347858" cy="1250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5147"/>
              </a:lnSpc>
            </a:pPr>
            <a:r>
              <a:rPr lang="ar-EG" b="true" sz="2859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یازدهمین </a:t>
            </a:r>
            <a:r>
              <a:rPr lang="ar-EG" b="true" sz="2859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کنفرانس بین المللی کنترل ، ابزار دقیق و اتوماسیون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73530" y="-767045"/>
            <a:ext cx="5743962" cy="3596380"/>
          </a:xfrm>
          <a:custGeom>
            <a:avLst/>
            <a:gdLst/>
            <a:ahLst/>
            <a:cxnLst/>
            <a:rect r="r" b="b" t="t" l="l"/>
            <a:pathLst>
              <a:path h="3596380" w="5743962">
                <a:moveTo>
                  <a:pt x="0" y="0"/>
                </a:moveTo>
                <a:lnTo>
                  <a:pt x="5743962" y="0"/>
                </a:lnTo>
                <a:lnTo>
                  <a:pt x="5743962" y="3596381"/>
                </a:lnTo>
                <a:lnTo>
                  <a:pt x="0" y="35963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6773" t="-27808" r="-548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5400000">
            <a:off x="13819996" y="-760"/>
            <a:ext cx="10399768" cy="2977389"/>
            <a:chOff x="0" y="0"/>
            <a:chExt cx="2484161" cy="7112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763677" y="-1489098"/>
            <a:ext cx="2601029" cy="2203455"/>
            <a:chOff x="0" y="0"/>
            <a:chExt cx="812800" cy="6885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6733522" y="-1736530"/>
            <a:ext cx="2650107" cy="2245031"/>
            <a:chOff x="0" y="0"/>
            <a:chExt cx="812800" cy="6885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FFFFFF">
                <a:alpha val="56863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74932" y="780685"/>
            <a:ext cx="3194191" cy="659495"/>
            <a:chOff x="0" y="0"/>
            <a:chExt cx="2970511" cy="61331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70511" cy="613312"/>
            </a:xfrm>
            <a:custGeom>
              <a:avLst/>
              <a:gdLst/>
              <a:ahLst/>
              <a:cxnLst/>
              <a:rect r="r" b="b" t="t" l="l"/>
              <a:pathLst>
                <a:path h="613312" w="2970511">
                  <a:moveTo>
                    <a:pt x="96950" y="0"/>
                  </a:moveTo>
                  <a:lnTo>
                    <a:pt x="2873561" y="0"/>
                  </a:lnTo>
                  <a:cubicBezTo>
                    <a:pt x="2899274" y="0"/>
                    <a:pt x="2923933" y="10214"/>
                    <a:pt x="2942115" y="28396"/>
                  </a:cubicBezTo>
                  <a:cubicBezTo>
                    <a:pt x="2960297" y="46578"/>
                    <a:pt x="2970511" y="71237"/>
                    <a:pt x="2970511" y="96950"/>
                  </a:cubicBezTo>
                  <a:lnTo>
                    <a:pt x="2970511" y="516362"/>
                  </a:lnTo>
                  <a:cubicBezTo>
                    <a:pt x="2970511" y="569906"/>
                    <a:pt x="2927105" y="613312"/>
                    <a:pt x="2873561" y="613312"/>
                  </a:cubicBezTo>
                  <a:lnTo>
                    <a:pt x="96950" y="613312"/>
                  </a:lnTo>
                  <a:cubicBezTo>
                    <a:pt x="43406" y="613312"/>
                    <a:pt x="0" y="569906"/>
                    <a:pt x="0" y="516362"/>
                  </a:cubicBezTo>
                  <a:lnTo>
                    <a:pt x="0" y="96950"/>
                  </a:lnTo>
                  <a:cubicBezTo>
                    <a:pt x="0" y="43406"/>
                    <a:pt x="43406" y="0"/>
                    <a:pt x="969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0"/>
              <a:ext cx="2970511" cy="613312"/>
            </a:xfrm>
            <a:prstGeom prst="rect">
              <a:avLst/>
            </a:prstGeom>
          </p:spPr>
          <p:txBody>
            <a:bodyPr anchor="ctr" rtlCol="false" tIns="51793" lIns="51793" bIns="51793" rIns="51793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75969" y="846376"/>
            <a:ext cx="464212" cy="542145"/>
          </a:xfrm>
          <a:custGeom>
            <a:avLst/>
            <a:gdLst/>
            <a:ahLst/>
            <a:cxnLst/>
            <a:rect r="r" b="b" t="t" l="l"/>
            <a:pathLst>
              <a:path h="542145" w="464212">
                <a:moveTo>
                  <a:pt x="0" y="0"/>
                </a:moveTo>
                <a:lnTo>
                  <a:pt x="464211" y="0"/>
                </a:lnTo>
                <a:lnTo>
                  <a:pt x="464211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7734" y="846376"/>
            <a:ext cx="584814" cy="542145"/>
          </a:xfrm>
          <a:custGeom>
            <a:avLst/>
            <a:gdLst/>
            <a:ahLst/>
            <a:cxnLst/>
            <a:rect r="r" b="b" t="t" l="l"/>
            <a:pathLst>
              <a:path h="542145" w="584814">
                <a:moveTo>
                  <a:pt x="0" y="0"/>
                </a:moveTo>
                <a:lnTo>
                  <a:pt x="584814" y="0"/>
                </a:lnTo>
                <a:lnTo>
                  <a:pt x="584814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92486" y="875933"/>
            <a:ext cx="512588" cy="512588"/>
          </a:xfrm>
          <a:custGeom>
            <a:avLst/>
            <a:gdLst/>
            <a:ahLst/>
            <a:cxnLst/>
            <a:rect r="r" b="b" t="t" l="l"/>
            <a:pathLst>
              <a:path h="512588" w="512588">
                <a:moveTo>
                  <a:pt x="0" y="0"/>
                </a:moveTo>
                <a:lnTo>
                  <a:pt x="512588" y="0"/>
                </a:lnTo>
                <a:lnTo>
                  <a:pt x="512588" y="512588"/>
                </a:lnTo>
                <a:lnTo>
                  <a:pt x="0" y="512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74932" y="101591"/>
            <a:ext cx="116905" cy="13121629"/>
            <a:chOff x="0" y="0"/>
            <a:chExt cx="30790" cy="34559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790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790">
                  <a:moveTo>
                    <a:pt x="0" y="0"/>
                  </a:moveTo>
                  <a:lnTo>
                    <a:pt x="30790" y="0"/>
                  </a:lnTo>
                  <a:lnTo>
                    <a:pt x="30790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30790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15730" y="414872"/>
            <a:ext cx="114255" cy="13121629"/>
            <a:chOff x="0" y="0"/>
            <a:chExt cx="30092" cy="34559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0092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092">
                  <a:moveTo>
                    <a:pt x="0" y="0"/>
                  </a:moveTo>
                  <a:lnTo>
                    <a:pt x="30092" y="0"/>
                  </a:lnTo>
                  <a:lnTo>
                    <a:pt x="30092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30092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5400000">
            <a:off x="8612437" y="1665586"/>
            <a:ext cx="91008" cy="16055912"/>
            <a:chOff x="0" y="0"/>
            <a:chExt cx="23969" cy="422871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5400000">
            <a:off x="8802937" y="1948789"/>
            <a:ext cx="91008" cy="16055912"/>
            <a:chOff x="0" y="0"/>
            <a:chExt cx="23969" cy="422871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-1292676" y="8509140"/>
            <a:ext cx="3252121" cy="2845606"/>
            <a:chOff x="0" y="0"/>
            <a:chExt cx="812800" cy="7112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-5729168">
            <a:off x="-530135" y="-924959"/>
            <a:ext cx="2805920" cy="2986002"/>
            <a:chOff x="0" y="0"/>
            <a:chExt cx="1064343" cy="113265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000000">
                <a:alpha val="95686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-5729168">
            <a:off x="-634814" y="-1096457"/>
            <a:ext cx="2805920" cy="2986002"/>
            <a:chOff x="0" y="0"/>
            <a:chExt cx="1064343" cy="113265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395EAB">
                <a:alpha val="95686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5173293">
            <a:off x="10070" y="9260891"/>
            <a:ext cx="3252121" cy="2845606"/>
            <a:chOff x="0" y="0"/>
            <a:chExt cx="812800" cy="7112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-1053203" y="8509140"/>
            <a:ext cx="3252121" cy="2845606"/>
            <a:chOff x="0" y="0"/>
            <a:chExt cx="812800" cy="7112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5" id="45"/>
          <p:cNvSpPr/>
          <p:nvPr/>
        </p:nvSpPr>
        <p:spPr>
          <a:xfrm flipH="false" flipV="false" rot="0">
            <a:off x="12604655" y="-586842"/>
            <a:ext cx="3228926" cy="3228926"/>
          </a:xfrm>
          <a:custGeom>
            <a:avLst/>
            <a:gdLst/>
            <a:ahLst/>
            <a:cxnLst/>
            <a:rect r="r" b="b" t="t" l="l"/>
            <a:pathLst>
              <a:path h="3228926" w="3228926">
                <a:moveTo>
                  <a:pt x="0" y="0"/>
                </a:moveTo>
                <a:lnTo>
                  <a:pt x="3228926" y="0"/>
                </a:lnTo>
                <a:lnTo>
                  <a:pt x="3228926" y="3228926"/>
                </a:lnTo>
                <a:lnTo>
                  <a:pt x="0" y="32289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2623559" y="-586842"/>
            <a:ext cx="3210022" cy="3210022"/>
          </a:xfrm>
          <a:custGeom>
            <a:avLst/>
            <a:gdLst/>
            <a:ahLst/>
            <a:cxnLst/>
            <a:rect r="r" b="b" t="t" l="l"/>
            <a:pathLst>
              <a:path h="3210022" w="3210022">
                <a:moveTo>
                  <a:pt x="0" y="0"/>
                </a:moveTo>
                <a:lnTo>
                  <a:pt x="3210022" y="0"/>
                </a:lnTo>
                <a:lnTo>
                  <a:pt x="3210022" y="3210022"/>
                </a:lnTo>
                <a:lnTo>
                  <a:pt x="0" y="32100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0710" t="-2071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-2700000">
            <a:off x="15662310" y="7587958"/>
            <a:ext cx="4454103" cy="4563171"/>
            <a:chOff x="0" y="0"/>
            <a:chExt cx="5938804" cy="6084228"/>
          </a:xfrm>
        </p:grpSpPr>
        <p:grpSp>
          <p:nvGrpSpPr>
            <p:cNvPr name="Group 48" id="48"/>
            <p:cNvGrpSpPr/>
            <p:nvPr/>
          </p:nvGrpSpPr>
          <p:grpSpPr>
            <a:xfrm rot="-2615550">
              <a:off x="892388" y="971851"/>
              <a:ext cx="4336161" cy="3794141"/>
              <a:chOff x="0" y="0"/>
              <a:chExt cx="812800" cy="7112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-2615550">
              <a:off x="710255" y="1318236"/>
              <a:ext cx="4336161" cy="3794141"/>
              <a:chOff x="0" y="0"/>
              <a:chExt cx="812800" cy="7112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395EAB"/>
              </a:solidFill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54" id="54"/>
          <p:cNvGrpSpPr/>
          <p:nvPr/>
        </p:nvGrpSpPr>
        <p:grpSpPr>
          <a:xfrm rot="-3568318">
            <a:off x="11511736" y="-1241298"/>
            <a:ext cx="6629103" cy="9284229"/>
            <a:chOff x="0" y="0"/>
            <a:chExt cx="1560938" cy="218613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560938" cy="2186133"/>
            </a:xfrm>
            <a:custGeom>
              <a:avLst/>
              <a:gdLst/>
              <a:ahLst/>
              <a:cxnLst/>
              <a:rect r="r" b="b" t="t" l="l"/>
              <a:pathLst>
                <a:path h="2186133" w="1560938">
                  <a:moveTo>
                    <a:pt x="780469" y="0"/>
                  </a:moveTo>
                  <a:lnTo>
                    <a:pt x="1560938" y="2186133"/>
                  </a:lnTo>
                  <a:lnTo>
                    <a:pt x="0" y="2186133"/>
                  </a:lnTo>
                  <a:lnTo>
                    <a:pt x="78046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243897" y="995940"/>
              <a:ext cx="1073145" cy="1034040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334799" y="2184827"/>
            <a:ext cx="2388819" cy="1562360"/>
            <a:chOff x="0" y="0"/>
            <a:chExt cx="601307" cy="393273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601307" cy="393273"/>
            </a:xfrm>
            <a:custGeom>
              <a:avLst/>
              <a:gdLst/>
              <a:ahLst/>
              <a:cxnLst/>
              <a:rect r="r" b="b" t="t" l="l"/>
              <a:pathLst>
                <a:path h="393273" w="601307">
                  <a:moveTo>
                    <a:pt x="196636" y="0"/>
                  </a:moveTo>
                  <a:lnTo>
                    <a:pt x="404670" y="0"/>
                  </a:lnTo>
                  <a:cubicBezTo>
                    <a:pt x="513269" y="0"/>
                    <a:pt x="601307" y="88037"/>
                    <a:pt x="601307" y="196636"/>
                  </a:cubicBezTo>
                  <a:lnTo>
                    <a:pt x="601307" y="196636"/>
                  </a:lnTo>
                  <a:cubicBezTo>
                    <a:pt x="601307" y="248788"/>
                    <a:pt x="580590" y="298803"/>
                    <a:pt x="543713" y="335679"/>
                  </a:cubicBezTo>
                  <a:cubicBezTo>
                    <a:pt x="506837" y="372556"/>
                    <a:pt x="456821" y="393273"/>
                    <a:pt x="404670" y="393273"/>
                  </a:cubicBezTo>
                  <a:lnTo>
                    <a:pt x="196636" y="393273"/>
                  </a:lnTo>
                  <a:cubicBezTo>
                    <a:pt x="144485" y="393273"/>
                    <a:pt x="94470" y="372556"/>
                    <a:pt x="57593" y="335679"/>
                  </a:cubicBezTo>
                  <a:cubicBezTo>
                    <a:pt x="20717" y="298803"/>
                    <a:pt x="0" y="248788"/>
                    <a:pt x="0" y="196636"/>
                  </a:cubicBezTo>
                  <a:lnTo>
                    <a:pt x="0" y="196636"/>
                  </a:lnTo>
                  <a:cubicBezTo>
                    <a:pt x="0" y="144485"/>
                    <a:pt x="20717" y="94470"/>
                    <a:pt x="57593" y="57593"/>
                  </a:cubicBezTo>
                  <a:cubicBezTo>
                    <a:pt x="94470" y="20717"/>
                    <a:pt x="144485" y="0"/>
                    <a:pt x="19663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601307" cy="412323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3518196">
            <a:off x="17076094" y="-3923033"/>
            <a:ext cx="3402731" cy="3767883"/>
            <a:chOff x="0" y="0"/>
            <a:chExt cx="812800" cy="900023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900023"/>
            </a:xfrm>
            <a:custGeom>
              <a:avLst/>
              <a:gdLst/>
              <a:ahLst/>
              <a:cxnLst/>
              <a:rect r="r" b="b" t="t" l="l"/>
              <a:pathLst>
                <a:path h="900023" w="812800">
                  <a:moveTo>
                    <a:pt x="406400" y="0"/>
                  </a:moveTo>
                  <a:lnTo>
                    <a:pt x="812800" y="900023"/>
                  </a:lnTo>
                  <a:lnTo>
                    <a:pt x="0" y="900023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127000" y="417868"/>
              <a:ext cx="558800" cy="417868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-5400000">
            <a:off x="13919509" y="-760"/>
            <a:ext cx="10399768" cy="2977389"/>
            <a:chOff x="0" y="0"/>
            <a:chExt cx="2484161" cy="7112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-5400000">
            <a:off x="13867621" y="214937"/>
            <a:ext cx="10399768" cy="2545997"/>
            <a:chOff x="0" y="0"/>
            <a:chExt cx="2484161" cy="60815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84161" cy="608155"/>
            </a:xfrm>
            <a:custGeom>
              <a:avLst/>
              <a:gdLst/>
              <a:ahLst/>
              <a:cxnLst/>
              <a:rect r="r" b="b" t="t" l="l"/>
              <a:pathLst>
                <a:path h="608155" w="2484161">
                  <a:moveTo>
                    <a:pt x="1242080" y="0"/>
                  </a:moveTo>
                  <a:lnTo>
                    <a:pt x="2484161" y="608155"/>
                  </a:lnTo>
                  <a:lnTo>
                    <a:pt x="0" y="608155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388150" y="282357"/>
              <a:ext cx="1707861" cy="282357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9" id="69"/>
          <p:cNvGrpSpPr/>
          <p:nvPr/>
        </p:nvGrpSpPr>
        <p:grpSpPr>
          <a:xfrm rot="0">
            <a:off x="14080799" y="2193050"/>
            <a:ext cx="2929425" cy="991641"/>
            <a:chOff x="0" y="0"/>
            <a:chExt cx="771536" cy="261173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1" id="71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فهرست مطالب</a:t>
              </a:r>
            </a:p>
          </p:txBody>
        </p:sp>
      </p:grpSp>
      <p:grpSp>
        <p:nvGrpSpPr>
          <p:cNvPr name="Group 72" id="72"/>
          <p:cNvGrpSpPr/>
          <p:nvPr/>
        </p:nvGrpSpPr>
        <p:grpSpPr>
          <a:xfrm rot="0">
            <a:off x="14080799" y="3241842"/>
            <a:ext cx="2929425" cy="991641"/>
            <a:chOff x="0" y="0"/>
            <a:chExt cx="771536" cy="261173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4" id="74"/>
            <p:cNvSpPr txBox="true"/>
            <p:nvPr/>
          </p:nvSpPr>
          <p:spPr>
            <a:xfrm>
              <a:off x="0" y="-47625"/>
              <a:ext cx="771536" cy="3087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060"/>
                </a:lnSpc>
              </a:pPr>
              <a:r>
                <a:rPr lang="ar-EG" b="true" sz="29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مقدمه</a:t>
              </a:r>
            </a:p>
          </p:txBody>
        </p:sp>
      </p:grpSp>
      <p:grpSp>
        <p:nvGrpSpPr>
          <p:cNvPr name="Group 75" id="75"/>
          <p:cNvGrpSpPr/>
          <p:nvPr/>
        </p:nvGrpSpPr>
        <p:grpSpPr>
          <a:xfrm rot="0">
            <a:off x="14080799" y="4300158"/>
            <a:ext cx="2929425" cy="991641"/>
            <a:chOff x="0" y="0"/>
            <a:chExt cx="771536" cy="261173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395EAB"/>
              </a:solidFill>
              <a:prstDash val="solid"/>
              <a:round/>
            </a:ln>
          </p:spPr>
        </p:sp>
        <p:sp>
          <p:nvSpPr>
            <p:cNvPr name="TextBox 77" id="77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500"/>
                </a:lnSpc>
              </a:pPr>
              <a:r>
                <a:rPr lang="ar-EG" b="true" sz="2500">
                  <a:solidFill>
                    <a:srgbClr val="395EAB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اهداف و نو‌آوری ها</a:t>
              </a:r>
              <a:r>
                <a:rPr lang="ar-EG" sz="2500">
                  <a:solidFill>
                    <a:srgbClr val="395EAB"/>
                  </a:solidFill>
                  <a:latin typeface="Vazir"/>
                  <a:ea typeface="Vazir"/>
                  <a:cs typeface="Vazir"/>
                  <a:sym typeface="Vazir"/>
                  <a:rtl val="true"/>
                </a:rPr>
                <a:t> </a:t>
              </a: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14080799" y="5372761"/>
            <a:ext cx="2929425" cy="991641"/>
            <a:chOff x="0" y="0"/>
            <a:chExt cx="771536" cy="261173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0" id="80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فرمول بندی مسئله</a:t>
              </a: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14080799" y="6421552"/>
            <a:ext cx="2929425" cy="991641"/>
            <a:chOff x="0" y="0"/>
            <a:chExt cx="771536" cy="261173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3" id="83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Heavy"/>
                  <a:ea typeface="Vazir Heavy"/>
                  <a:cs typeface="Vazir Heavy"/>
                  <a:sym typeface="Vazir Heavy"/>
                  <a:rtl val="true"/>
                </a:rPr>
                <a:t>روش حل مسئله </a:t>
              </a: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14080799" y="7460819"/>
            <a:ext cx="2929425" cy="991641"/>
            <a:chOff x="0" y="0"/>
            <a:chExt cx="771536" cy="261173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6" id="86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ar-EG" b="true" sz="3000">
                  <a:solidFill>
                    <a:srgbClr val="FFFFFF"/>
                  </a:solidFill>
                  <a:latin typeface="Vazir Heavy"/>
                  <a:ea typeface="Vazir Heavy"/>
                  <a:cs typeface="Vazir Heavy"/>
                  <a:sym typeface="Vazir Heavy"/>
                  <a:rtl val="true"/>
                </a:rPr>
                <a:t>شبیه سازی </a:t>
              </a:r>
            </a:p>
          </p:txBody>
        </p:sp>
      </p:grpSp>
      <p:sp>
        <p:nvSpPr>
          <p:cNvPr name="TextBox 87" id="87"/>
          <p:cNvSpPr txBox="true"/>
          <p:nvPr/>
        </p:nvSpPr>
        <p:spPr>
          <a:xfrm rot="0">
            <a:off x="6774898" y="4732798"/>
            <a:ext cx="1537900" cy="8643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171"/>
              </a:lnSpc>
              <a:spcBef>
                <a:spcPct val="0"/>
              </a:spcBef>
            </a:pPr>
            <a:r>
              <a:rPr lang="ar-EG" b="true" sz="5122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متن</a:t>
            </a:r>
          </a:p>
        </p:txBody>
      </p:sp>
      <p:grpSp>
        <p:nvGrpSpPr>
          <p:cNvPr name="Group 88" id="88"/>
          <p:cNvGrpSpPr/>
          <p:nvPr/>
        </p:nvGrpSpPr>
        <p:grpSpPr>
          <a:xfrm rot="0">
            <a:off x="14080799" y="8500085"/>
            <a:ext cx="2929425" cy="991641"/>
            <a:chOff x="0" y="0"/>
            <a:chExt cx="771536" cy="261173"/>
          </a:xfrm>
        </p:grpSpPr>
        <p:sp>
          <p:nvSpPr>
            <p:cNvPr name="Freeform 89" id="8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0" id="90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ar-EG" b="true" sz="30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نتیجه گیری</a:t>
              </a:r>
            </a:p>
          </p:txBody>
        </p:sp>
      </p:grpSp>
      <p:sp>
        <p:nvSpPr>
          <p:cNvPr name="TextBox 91" id="91"/>
          <p:cNvSpPr txBox="true"/>
          <p:nvPr/>
        </p:nvSpPr>
        <p:spPr>
          <a:xfrm rot="0">
            <a:off x="477236" y="9331372"/>
            <a:ext cx="305500" cy="710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14"/>
              </a:lnSpc>
              <a:spcBef>
                <a:spcPct val="0"/>
              </a:spcBef>
            </a:pPr>
            <a:r>
              <a:rPr lang="en-US" b="true" sz="4153">
                <a:solidFill>
                  <a:srgbClr val="FFFFFF"/>
                </a:solidFill>
                <a:latin typeface="Vazir Heavy"/>
                <a:ea typeface="Vazir Heavy"/>
                <a:cs typeface="Vazir Heavy"/>
                <a:sym typeface="Vazir Heavy"/>
              </a:rPr>
              <a:t>4</a:t>
            </a:r>
          </a:p>
        </p:txBody>
      </p:sp>
      <p:grpSp>
        <p:nvGrpSpPr>
          <p:cNvPr name="Group 92" id="92"/>
          <p:cNvGrpSpPr/>
          <p:nvPr/>
        </p:nvGrpSpPr>
        <p:grpSpPr>
          <a:xfrm rot="5400000">
            <a:off x="7128100" y="-3798753"/>
            <a:ext cx="93299" cy="10997561"/>
            <a:chOff x="0" y="0"/>
            <a:chExt cx="24572" cy="2896477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24572" cy="2896477"/>
            </a:xfrm>
            <a:custGeom>
              <a:avLst/>
              <a:gdLst/>
              <a:ahLst/>
              <a:cxnLst/>
              <a:rect r="r" b="b" t="t" l="l"/>
              <a:pathLst>
                <a:path h="2896477" w="24572">
                  <a:moveTo>
                    <a:pt x="12286" y="0"/>
                  </a:moveTo>
                  <a:lnTo>
                    <a:pt x="12286" y="0"/>
                  </a:lnTo>
                  <a:cubicBezTo>
                    <a:pt x="19072" y="0"/>
                    <a:pt x="24572" y="5501"/>
                    <a:pt x="24572" y="12286"/>
                  </a:cubicBezTo>
                  <a:lnTo>
                    <a:pt x="24572" y="2884191"/>
                  </a:lnTo>
                  <a:cubicBezTo>
                    <a:pt x="24572" y="2890976"/>
                    <a:pt x="19072" y="2896477"/>
                    <a:pt x="12286" y="2896477"/>
                  </a:cubicBezTo>
                  <a:lnTo>
                    <a:pt x="12286" y="2896477"/>
                  </a:lnTo>
                  <a:cubicBezTo>
                    <a:pt x="5501" y="2896477"/>
                    <a:pt x="0" y="2890976"/>
                    <a:pt x="0" y="2884191"/>
                  </a:cubicBezTo>
                  <a:lnTo>
                    <a:pt x="0" y="12286"/>
                  </a:lnTo>
                  <a:cubicBezTo>
                    <a:pt x="0" y="5501"/>
                    <a:pt x="5501" y="0"/>
                    <a:pt x="122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4" id="94"/>
            <p:cNvSpPr txBox="true"/>
            <p:nvPr/>
          </p:nvSpPr>
          <p:spPr>
            <a:xfrm>
              <a:off x="0" y="-19050"/>
              <a:ext cx="24572" cy="291552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sp>
        <p:nvSpPr>
          <p:cNvPr name="TextBox 95" id="95"/>
          <p:cNvSpPr txBox="true"/>
          <p:nvPr/>
        </p:nvSpPr>
        <p:spPr>
          <a:xfrm rot="0">
            <a:off x="3496389" y="265133"/>
            <a:ext cx="4131758" cy="1218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8"/>
              </a:lnSpc>
            </a:pP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11</a:t>
            </a: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th</a:t>
            </a:r>
            <a:r>
              <a:rPr lang="en-US" sz="2313" b="true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 International Conference</a:t>
            </a:r>
          </a:p>
          <a:p>
            <a:pPr algn="ctr">
              <a:lnSpc>
                <a:spcPts val="3238"/>
              </a:lnSpc>
              <a:spcBef>
                <a:spcPct val="0"/>
              </a:spcBef>
            </a:pPr>
            <a:r>
              <a:rPr lang="en-US" b="true" sz="2313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on Control, Instrumentation and Automation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8123447" y="150833"/>
            <a:ext cx="4347858" cy="1250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5147"/>
              </a:lnSpc>
            </a:pPr>
            <a:r>
              <a:rPr lang="ar-EG" b="true" sz="2859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یازدهمین </a:t>
            </a:r>
            <a:r>
              <a:rPr lang="ar-EG" b="true" sz="2859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کنفرانس بین المللی کنترل ، ابزار دقیق و اتوماسیون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73530" y="-767045"/>
            <a:ext cx="5743962" cy="3596380"/>
          </a:xfrm>
          <a:custGeom>
            <a:avLst/>
            <a:gdLst/>
            <a:ahLst/>
            <a:cxnLst/>
            <a:rect r="r" b="b" t="t" l="l"/>
            <a:pathLst>
              <a:path h="3596380" w="5743962">
                <a:moveTo>
                  <a:pt x="0" y="0"/>
                </a:moveTo>
                <a:lnTo>
                  <a:pt x="5743962" y="0"/>
                </a:lnTo>
                <a:lnTo>
                  <a:pt x="5743962" y="3596381"/>
                </a:lnTo>
                <a:lnTo>
                  <a:pt x="0" y="35963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6773" t="-27808" r="-548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5400000">
            <a:off x="13819996" y="-760"/>
            <a:ext cx="10399768" cy="2977389"/>
            <a:chOff x="0" y="0"/>
            <a:chExt cx="2484161" cy="7112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763677" y="-1489098"/>
            <a:ext cx="2601029" cy="2203455"/>
            <a:chOff x="0" y="0"/>
            <a:chExt cx="812800" cy="6885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6733522" y="-1736530"/>
            <a:ext cx="2650107" cy="2245031"/>
            <a:chOff x="0" y="0"/>
            <a:chExt cx="812800" cy="6885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FFFFFF">
                <a:alpha val="56863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74932" y="780685"/>
            <a:ext cx="3194191" cy="659495"/>
            <a:chOff x="0" y="0"/>
            <a:chExt cx="2970511" cy="61331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70511" cy="613312"/>
            </a:xfrm>
            <a:custGeom>
              <a:avLst/>
              <a:gdLst/>
              <a:ahLst/>
              <a:cxnLst/>
              <a:rect r="r" b="b" t="t" l="l"/>
              <a:pathLst>
                <a:path h="613312" w="2970511">
                  <a:moveTo>
                    <a:pt x="96950" y="0"/>
                  </a:moveTo>
                  <a:lnTo>
                    <a:pt x="2873561" y="0"/>
                  </a:lnTo>
                  <a:cubicBezTo>
                    <a:pt x="2899274" y="0"/>
                    <a:pt x="2923933" y="10214"/>
                    <a:pt x="2942115" y="28396"/>
                  </a:cubicBezTo>
                  <a:cubicBezTo>
                    <a:pt x="2960297" y="46578"/>
                    <a:pt x="2970511" y="71237"/>
                    <a:pt x="2970511" y="96950"/>
                  </a:cubicBezTo>
                  <a:lnTo>
                    <a:pt x="2970511" y="516362"/>
                  </a:lnTo>
                  <a:cubicBezTo>
                    <a:pt x="2970511" y="569906"/>
                    <a:pt x="2927105" y="613312"/>
                    <a:pt x="2873561" y="613312"/>
                  </a:cubicBezTo>
                  <a:lnTo>
                    <a:pt x="96950" y="613312"/>
                  </a:lnTo>
                  <a:cubicBezTo>
                    <a:pt x="43406" y="613312"/>
                    <a:pt x="0" y="569906"/>
                    <a:pt x="0" y="516362"/>
                  </a:cubicBezTo>
                  <a:lnTo>
                    <a:pt x="0" y="96950"/>
                  </a:lnTo>
                  <a:cubicBezTo>
                    <a:pt x="0" y="43406"/>
                    <a:pt x="43406" y="0"/>
                    <a:pt x="969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0"/>
              <a:ext cx="2970511" cy="613312"/>
            </a:xfrm>
            <a:prstGeom prst="rect">
              <a:avLst/>
            </a:prstGeom>
          </p:spPr>
          <p:txBody>
            <a:bodyPr anchor="ctr" rtlCol="false" tIns="51793" lIns="51793" bIns="51793" rIns="51793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75969" y="846376"/>
            <a:ext cx="464212" cy="542145"/>
          </a:xfrm>
          <a:custGeom>
            <a:avLst/>
            <a:gdLst/>
            <a:ahLst/>
            <a:cxnLst/>
            <a:rect r="r" b="b" t="t" l="l"/>
            <a:pathLst>
              <a:path h="542145" w="464212">
                <a:moveTo>
                  <a:pt x="0" y="0"/>
                </a:moveTo>
                <a:lnTo>
                  <a:pt x="464211" y="0"/>
                </a:lnTo>
                <a:lnTo>
                  <a:pt x="464211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7734" y="846376"/>
            <a:ext cx="584814" cy="542145"/>
          </a:xfrm>
          <a:custGeom>
            <a:avLst/>
            <a:gdLst/>
            <a:ahLst/>
            <a:cxnLst/>
            <a:rect r="r" b="b" t="t" l="l"/>
            <a:pathLst>
              <a:path h="542145" w="584814">
                <a:moveTo>
                  <a:pt x="0" y="0"/>
                </a:moveTo>
                <a:lnTo>
                  <a:pt x="584814" y="0"/>
                </a:lnTo>
                <a:lnTo>
                  <a:pt x="584814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92486" y="875933"/>
            <a:ext cx="512588" cy="512588"/>
          </a:xfrm>
          <a:custGeom>
            <a:avLst/>
            <a:gdLst/>
            <a:ahLst/>
            <a:cxnLst/>
            <a:rect r="r" b="b" t="t" l="l"/>
            <a:pathLst>
              <a:path h="512588" w="512588">
                <a:moveTo>
                  <a:pt x="0" y="0"/>
                </a:moveTo>
                <a:lnTo>
                  <a:pt x="512588" y="0"/>
                </a:lnTo>
                <a:lnTo>
                  <a:pt x="512588" y="512588"/>
                </a:lnTo>
                <a:lnTo>
                  <a:pt x="0" y="512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74932" y="101591"/>
            <a:ext cx="116905" cy="13121629"/>
            <a:chOff x="0" y="0"/>
            <a:chExt cx="30790" cy="34559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790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790">
                  <a:moveTo>
                    <a:pt x="0" y="0"/>
                  </a:moveTo>
                  <a:lnTo>
                    <a:pt x="30790" y="0"/>
                  </a:lnTo>
                  <a:lnTo>
                    <a:pt x="30790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30790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15730" y="414872"/>
            <a:ext cx="114255" cy="13121629"/>
            <a:chOff x="0" y="0"/>
            <a:chExt cx="30092" cy="34559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0092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092">
                  <a:moveTo>
                    <a:pt x="0" y="0"/>
                  </a:moveTo>
                  <a:lnTo>
                    <a:pt x="30092" y="0"/>
                  </a:lnTo>
                  <a:lnTo>
                    <a:pt x="30092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30092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5400000">
            <a:off x="8612437" y="1665586"/>
            <a:ext cx="91008" cy="16055912"/>
            <a:chOff x="0" y="0"/>
            <a:chExt cx="23969" cy="422871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5400000">
            <a:off x="8802937" y="1948789"/>
            <a:ext cx="91008" cy="16055912"/>
            <a:chOff x="0" y="0"/>
            <a:chExt cx="23969" cy="422871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-1292676" y="8509140"/>
            <a:ext cx="3252121" cy="2845606"/>
            <a:chOff x="0" y="0"/>
            <a:chExt cx="812800" cy="7112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-5729168">
            <a:off x="-530135" y="-924959"/>
            <a:ext cx="2805920" cy="2986002"/>
            <a:chOff x="0" y="0"/>
            <a:chExt cx="1064343" cy="113265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000000">
                <a:alpha val="95686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-5729168">
            <a:off x="-634814" y="-1096457"/>
            <a:ext cx="2805920" cy="2986002"/>
            <a:chOff x="0" y="0"/>
            <a:chExt cx="1064343" cy="113265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395EAB">
                <a:alpha val="95686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5173293">
            <a:off x="10070" y="9260891"/>
            <a:ext cx="3252121" cy="2845606"/>
            <a:chOff x="0" y="0"/>
            <a:chExt cx="812800" cy="7112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-1053203" y="8509140"/>
            <a:ext cx="3252121" cy="2845606"/>
            <a:chOff x="0" y="0"/>
            <a:chExt cx="812800" cy="7112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5" id="45"/>
          <p:cNvSpPr/>
          <p:nvPr/>
        </p:nvSpPr>
        <p:spPr>
          <a:xfrm flipH="false" flipV="false" rot="0">
            <a:off x="12604655" y="-586842"/>
            <a:ext cx="3228926" cy="3228926"/>
          </a:xfrm>
          <a:custGeom>
            <a:avLst/>
            <a:gdLst/>
            <a:ahLst/>
            <a:cxnLst/>
            <a:rect r="r" b="b" t="t" l="l"/>
            <a:pathLst>
              <a:path h="3228926" w="3228926">
                <a:moveTo>
                  <a:pt x="0" y="0"/>
                </a:moveTo>
                <a:lnTo>
                  <a:pt x="3228926" y="0"/>
                </a:lnTo>
                <a:lnTo>
                  <a:pt x="3228926" y="3228926"/>
                </a:lnTo>
                <a:lnTo>
                  <a:pt x="0" y="32289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2623559" y="-586842"/>
            <a:ext cx="3210022" cy="3210022"/>
          </a:xfrm>
          <a:custGeom>
            <a:avLst/>
            <a:gdLst/>
            <a:ahLst/>
            <a:cxnLst/>
            <a:rect r="r" b="b" t="t" l="l"/>
            <a:pathLst>
              <a:path h="3210022" w="3210022">
                <a:moveTo>
                  <a:pt x="0" y="0"/>
                </a:moveTo>
                <a:lnTo>
                  <a:pt x="3210022" y="0"/>
                </a:lnTo>
                <a:lnTo>
                  <a:pt x="3210022" y="3210022"/>
                </a:lnTo>
                <a:lnTo>
                  <a:pt x="0" y="32100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0710" t="-2071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-2700000">
            <a:off x="15662310" y="7587958"/>
            <a:ext cx="4454103" cy="4563171"/>
            <a:chOff x="0" y="0"/>
            <a:chExt cx="5938804" cy="6084228"/>
          </a:xfrm>
        </p:grpSpPr>
        <p:grpSp>
          <p:nvGrpSpPr>
            <p:cNvPr name="Group 48" id="48"/>
            <p:cNvGrpSpPr/>
            <p:nvPr/>
          </p:nvGrpSpPr>
          <p:grpSpPr>
            <a:xfrm rot="-2615550">
              <a:off x="892388" y="971851"/>
              <a:ext cx="4336161" cy="3794141"/>
              <a:chOff x="0" y="0"/>
              <a:chExt cx="812800" cy="7112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-2615550">
              <a:off x="710255" y="1318236"/>
              <a:ext cx="4336161" cy="3794141"/>
              <a:chOff x="0" y="0"/>
              <a:chExt cx="812800" cy="7112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395EAB"/>
              </a:solidFill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54" id="54"/>
          <p:cNvGrpSpPr/>
          <p:nvPr/>
        </p:nvGrpSpPr>
        <p:grpSpPr>
          <a:xfrm rot="-3568318">
            <a:off x="11511736" y="-1241298"/>
            <a:ext cx="6629103" cy="9284229"/>
            <a:chOff x="0" y="0"/>
            <a:chExt cx="1560938" cy="218613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560938" cy="2186133"/>
            </a:xfrm>
            <a:custGeom>
              <a:avLst/>
              <a:gdLst/>
              <a:ahLst/>
              <a:cxnLst/>
              <a:rect r="r" b="b" t="t" l="l"/>
              <a:pathLst>
                <a:path h="2186133" w="1560938">
                  <a:moveTo>
                    <a:pt x="780469" y="0"/>
                  </a:moveTo>
                  <a:lnTo>
                    <a:pt x="1560938" y="2186133"/>
                  </a:lnTo>
                  <a:lnTo>
                    <a:pt x="0" y="2186133"/>
                  </a:lnTo>
                  <a:lnTo>
                    <a:pt x="78046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243897" y="995940"/>
              <a:ext cx="1073145" cy="1034040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334799" y="2184827"/>
            <a:ext cx="2388819" cy="1562360"/>
            <a:chOff x="0" y="0"/>
            <a:chExt cx="601307" cy="393273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601307" cy="393273"/>
            </a:xfrm>
            <a:custGeom>
              <a:avLst/>
              <a:gdLst/>
              <a:ahLst/>
              <a:cxnLst/>
              <a:rect r="r" b="b" t="t" l="l"/>
              <a:pathLst>
                <a:path h="393273" w="601307">
                  <a:moveTo>
                    <a:pt x="196636" y="0"/>
                  </a:moveTo>
                  <a:lnTo>
                    <a:pt x="404670" y="0"/>
                  </a:lnTo>
                  <a:cubicBezTo>
                    <a:pt x="513269" y="0"/>
                    <a:pt x="601307" y="88037"/>
                    <a:pt x="601307" y="196636"/>
                  </a:cubicBezTo>
                  <a:lnTo>
                    <a:pt x="601307" y="196636"/>
                  </a:lnTo>
                  <a:cubicBezTo>
                    <a:pt x="601307" y="248788"/>
                    <a:pt x="580590" y="298803"/>
                    <a:pt x="543713" y="335679"/>
                  </a:cubicBezTo>
                  <a:cubicBezTo>
                    <a:pt x="506837" y="372556"/>
                    <a:pt x="456821" y="393273"/>
                    <a:pt x="404670" y="393273"/>
                  </a:cubicBezTo>
                  <a:lnTo>
                    <a:pt x="196636" y="393273"/>
                  </a:lnTo>
                  <a:cubicBezTo>
                    <a:pt x="144485" y="393273"/>
                    <a:pt x="94470" y="372556"/>
                    <a:pt x="57593" y="335679"/>
                  </a:cubicBezTo>
                  <a:cubicBezTo>
                    <a:pt x="20717" y="298803"/>
                    <a:pt x="0" y="248788"/>
                    <a:pt x="0" y="196636"/>
                  </a:cubicBezTo>
                  <a:lnTo>
                    <a:pt x="0" y="196636"/>
                  </a:lnTo>
                  <a:cubicBezTo>
                    <a:pt x="0" y="144485"/>
                    <a:pt x="20717" y="94470"/>
                    <a:pt x="57593" y="57593"/>
                  </a:cubicBezTo>
                  <a:cubicBezTo>
                    <a:pt x="94470" y="20717"/>
                    <a:pt x="144485" y="0"/>
                    <a:pt x="19663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601307" cy="412323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3518196">
            <a:off x="17076094" y="-3923033"/>
            <a:ext cx="3402731" cy="3767883"/>
            <a:chOff x="0" y="0"/>
            <a:chExt cx="812800" cy="900023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900023"/>
            </a:xfrm>
            <a:custGeom>
              <a:avLst/>
              <a:gdLst/>
              <a:ahLst/>
              <a:cxnLst/>
              <a:rect r="r" b="b" t="t" l="l"/>
              <a:pathLst>
                <a:path h="900023" w="812800">
                  <a:moveTo>
                    <a:pt x="406400" y="0"/>
                  </a:moveTo>
                  <a:lnTo>
                    <a:pt x="812800" y="900023"/>
                  </a:lnTo>
                  <a:lnTo>
                    <a:pt x="0" y="900023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127000" y="417868"/>
              <a:ext cx="558800" cy="417868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-5400000">
            <a:off x="13919509" y="-760"/>
            <a:ext cx="10399768" cy="2977389"/>
            <a:chOff x="0" y="0"/>
            <a:chExt cx="2484161" cy="7112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-5400000">
            <a:off x="13867621" y="214937"/>
            <a:ext cx="10399768" cy="2545997"/>
            <a:chOff x="0" y="0"/>
            <a:chExt cx="2484161" cy="60815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84161" cy="608155"/>
            </a:xfrm>
            <a:custGeom>
              <a:avLst/>
              <a:gdLst/>
              <a:ahLst/>
              <a:cxnLst/>
              <a:rect r="r" b="b" t="t" l="l"/>
              <a:pathLst>
                <a:path h="608155" w="2484161">
                  <a:moveTo>
                    <a:pt x="1242080" y="0"/>
                  </a:moveTo>
                  <a:lnTo>
                    <a:pt x="2484161" y="608155"/>
                  </a:lnTo>
                  <a:lnTo>
                    <a:pt x="0" y="608155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388150" y="282357"/>
              <a:ext cx="1707861" cy="282357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9" id="69"/>
          <p:cNvGrpSpPr/>
          <p:nvPr/>
        </p:nvGrpSpPr>
        <p:grpSpPr>
          <a:xfrm rot="0">
            <a:off x="14080799" y="2193050"/>
            <a:ext cx="2929425" cy="991641"/>
            <a:chOff x="0" y="0"/>
            <a:chExt cx="771536" cy="261173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1" id="71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فهرست مطالب</a:t>
              </a:r>
            </a:p>
          </p:txBody>
        </p:sp>
      </p:grpSp>
      <p:grpSp>
        <p:nvGrpSpPr>
          <p:cNvPr name="Group 72" id="72"/>
          <p:cNvGrpSpPr/>
          <p:nvPr/>
        </p:nvGrpSpPr>
        <p:grpSpPr>
          <a:xfrm rot="0">
            <a:off x="14080799" y="3241842"/>
            <a:ext cx="2929425" cy="991641"/>
            <a:chOff x="0" y="0"/>
            <a:chExt cx="771536" cy="261173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4" id="74"/>
            <p:cNvSpPr txBox="true"/>
            <p:nvPr/>
          </p:nvSpPr>
          <p:spPr>
            <a:xfrm>
              <a:off x="0" y="-47625"/>
              <a:ext cx="771536" cy="3087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060"/>
                </a:lnSpc>
              </a:pPr>
              <a:r>
                <a:rPr lang="ar-EG" b="true" sz="29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مقدمه</a:t>
              </a:r>
            </a:p>
          </p:txBody>
        </p:sp>
      </p:grpSp>
      <p:grpSp>
        <p:nvGrpSpPr>
          <p:cNvPr name="Group 75" id="75"/>
          <p:cNvGrpSpPr/>
          <p:nvPr/>
        </p:nvGrpSpPr>
        <p:grpSpPr>
          <a:xfrm rot="0">
            <a:off x="14080799" y="4300158"/>
            <a:ext cx="2929425" cy="991641"/>
            <a:chOff x="0" y="0"/>
            <a:chExt cx="771536" cy="261173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7" id="77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500"/>
                </a:lnSpc>
              </a:pPr>
              <a:r>
                <a:rPr lang="ar-EG" b="true" sz="25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اهداف و نو‌آوری ها</a:t>
              </a:r>
              <a:r>
                <a:rPr lang="ar-EG" sz="2500">
                  <a:solidFill>
                    <a:srgbClr val="FFFFFF"/>
                  </a:solidFill>
                  <a:latin typeface="Vazir"/>
                  <a:ea typeface="Vazir"/>
                  <a:cs typeface="Vazir"/>
                  <a:sym typeface="Vazir"/>
                  <a:rtl val="true"/>
                </a:rPr>
                <a:t> </a:t>
              </a: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14080799" y="5372761"/>
            <a:ext cx="2929425" cy="991641"/>
            <a:chOff x="0" y="0"/>
            <a:chExt cx="771536" cy="261173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395EAB"/>
              </a:solidFill>
              <a:prstDash val="solid"/>
              <a:round/>
            </a:ln>
          </p:spPr>
        </p:sp>
        <p:sp>
          <p:nvSpPr>
            <p:cNvPr name="TextBox 80" id="80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395EAB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فرمول بندی مسئله</a:t>
              </a: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14080799" y="6421552"/>
            <a:ext cx="2929425" cy="991641"/>
            <a:chOff x="0" y="0"/>
            <a:chExt cx="771536" cy="261173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3" id="83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Heavy"/>
                  <a:ea typeface="Vazir Heavy"/>
                  <a:cs typeface="Vazir Heavy"/>
                  <a:sym typeface="Vazir Heavy"/>
                  <a:rtl val="true"/>
                </a:rPr>
                <a:t>روش حل مسئله </a:t>
              </a: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14080799" y="7460819"/>
            <a:ext cx="2929425" cy="991641"/>
            <a:chOff x="0" y="0"/>
            <a:chExt cx="771536" cy="261173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6" id="86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ar-EG" b="true" sz="3000">
                  <a:solidFill>
                    <a:srgbClr val="FFFFFF"/>
                  </a:solidFill>
                  <a:latin typeface="Vazir Heavy"/>
                  <a:ea typeface="Vazir Heavy"/>
                  <a:cs typeface="Vazir Heavy"/>
                  <a:sym typeface="Vazir Heavy"/>
                  <a:rtl val="true"/>
                </a:rPr>
                <a:t>شبیه سازی </a:t>
              </a:r>
            </a:p>
          </p:txBody>
        </p:sp>
      </p:grpSp>
      <p:grpSp>
        <p:nvGrpSpPr>
          <p:cNvPr name="Group 87" id="87"/>
          <p:cNvGrpSpPr/>
          <p:nvPr/>
        </p:nvGrpSpPr>
        <p:grpSpPr>
          <a:xfrm rot="0">
            <a:off x="14080799" y="8500085"/>
            <a:ext cx="2929425" cy="991641"/>
            <a:chOff x="0" y="0"/>
            <a:chExt cx="771536" cy="261173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9" id="89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ar-EG" b="true" sz="30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نتیجه گیری</a:t>
              </a:r>
            </a:p>
          </p:txBody>
        </p:sp>
      </p:grpSp>
      <p:sp>
        <p:nvSpPr>
          <p:cNvPr name="TextBox 90" id="90"/>
          <p:cNvSpPr txBox="true"/>
          <p:nvPr/>
        </p:nvSpPr>
        <p:spPr>
          <a:xfrm rot="0">
            <a:off x="477236" y="9331372"/>
            <a:ext cx="305500" cy="710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14"/>
              </a:lnSpc>
              <a:spcBef>
                <a:spcPct val="0"/>
              </a:spcBef>
            </a:pPr>
            <a:r>
              <a:rPr lang="en-US" b="true" sz="4153">
                <a:solidFill>
                  <a:srgbClr val="FFFFFF"/>
                </a:solidFill>
                <a:latin typeface="Vazir Heavy"/>
                <a:ea typeface="Vazir Heavy"/>
                <a:cs typeface="Vazir Heavy"/>
                <a:sym typeface="Vazir Heavy"/>
              </a:rPr>
              <a:t>5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6774898" y="4732798"/>
            <a:ext cx="1537900" cy="8643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171"/>
              </a:lnSpc>
              <a:spcBef>
                <a:spcPct val="0"/>
              </a:spcBef>
            </a:pPr>
            <a:r>
              <a:rPr lang="ar-EG" b="true" sz="5122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متن</a:t>
            </a:r>
          </a:p>
        </p:txBody>
      </p:sp>
      <p:grpSp>
        <p:nvGrpSpPr>
          <p:cNvPr name="Group 92" id="92"/>
          <p:cNvGrpSpPr/>
          <p:nvPr/>
        </p:nvGrpSpPr>
        <p:grpSpPr>
          <a:xfrm rot="5400000">
            <a:off x="7128100" y="-3798753"/>
            <a:ext cx="93299" cy="10997561"/>
            <a:chOff x="0" y="0"/>
            <a:chExt cx="24572" cy="2896477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24572" cy="2896477"/>
            </a:xfrm>
            <a:custGeom>
              <a:avLst/>
              <a:gdLst/>
              <a:ahLst/>
              <a:cxnLst/>
              <a:rect r="r" b="b" t="t" l="l"/>
              <a:pathLst>
                <a:path h="2896477" w="24572">
                  <a:moveTo>
                    <a:pt x="12286" y="0"/>
                  </a:moveTo>
                  <a:lnTo>
                    <a:pt x="12286" y="0"/>
                  </a:lnTo>
                  <a:cubicBezTo>
                    <a:pt x="19072" y="0"/>
                    <a:pt x="24572" y="5501"/>
                    <a:pt x="24572" y="12286"/>
                  </a:cubicBezTo>
                  <a:lnTo>
                    <a:pt x="24572" y="2884191"/>
                  </a:lnTo>
                  <a:cubicBezTo>
                    <a:pt x="24572" y="2890976"/>
                    <a:pt x="19072" y="2896477"/>
                    <a:pt x="12286" y="2896477"/>
                  </a:cubicBezTo>
                  <a:lnTo>
                    <a:pt x="12286" y="2896477"/>
                  </a:lnTo>
                  <a:cubicBezTo>
                    <a:pt x="5501" y="2896477"/>
                    <a:pt x="0" y="2890976"/>
                    <a:pt x="0" y="2884191"/>
                  </a:cubicBezTo>
                  <a:lnTo>
                    <a:pt x="0" y="12286"/>
                  </a:lnTo>
                  <a:cubicBezTo>
                    <a:pt x="0" y="5501"/>
                    <a:pt x="5501" y="0"/>
                    <a:pt x="122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4" id="94"/>
            <p:cNvSpPr txBox="true"/>
            <p:nvPr/>
          </p:nvSpPr>
          <p:spPr>
            <a:xfrm>
              <a:off x="0" y="-19050"/>
              <a:ext cx="24572" cy="291552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sp>
        <p:nvSpPr>
          <p:cNvPr name="TextBox 95" id="95"/>
          <p:cNvSpPr txBox="true"/>
          <p:nvPr/>
        </p:nvSpPr>
        <p:spPr>
          <a:xfrm rot="0">
            <a:off x="3496389" y="265133"/>
            <a:ext cx="4131758" cy="1218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8"/>
              </a:lnSpc>
            </a:pP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11</a:t>
            </a: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th</a:t>
            </a:r>
            <a:r>
              <a:rPr lang="en-US" sz="2313" b="true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 International Conference</a:t>
            </a:r>
          </a:p>
          <a:p>
            <a:pPr algn="ctr">
              <a:lnSpc>
                <a:spcPts val="3238"/>
              </a:lnSpc>
              <a:spcBef>
                <a:spcPct val="0"/>
              </a:spcBef>
            </a:pPr>
            <a:r>
              <a:rPr lang="en-US" b="true" sz="2313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on Control, Instrumentation and Automation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8123447" y="150833"/>
            <a:ext cx="4347858" cy="1250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5147"/>
              </a:lnSpc>
            </a:pPr>
            <a:r>
              <a:rPr lang="ar-EG" b="true" sz="2859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یازدهمین </a:t>
            </a:r>
            <a:r>
              <a:rPr lang="ar-EG" b="true" sz="2859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کنفرانس بین المللی کنترل ، ابزار دقیق و اتوماسیون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73530" y="-767045"/>
            <a:ext cx="5743962" cy="3596380"/>
          </a:xfrm>
          <a:custGeom>
            <a:avLst/>
            <a:gdLst/>
            <a:ahLst/>
            <a:cxnLst/>
            <a:rect r="r" b="b" t="t" l="l"/>
            <a:pathLst>
              <a:path h="3596380" w="5743962">
                <a:moveTo>
                  <a:pt x="0" y="0"/>
                </a:moveTo>
                <a:lnTo>
                  <a:pt x="5743962" y="0"/>
                </a:lnTo>
                <a:lnTo>
                  <a:pt x="5743962" y="3596381"/>
                </a:lnTo>
                <a:lnTo>
                  <a:pt x="0" y="35963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6773" t="-27808" r="-548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5400000">
            <a:off x="13819996" y="-760"/>
            <a:ext cx="10399768" cy="2977389"/>
            <a:chOff x="0" y="0"/>
            <a:chExt cx="2484161" cy="7112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763677" y="-1489098"/>
            <a:ext cx="2601029" cy="2203455"/>
            <a:chOff x="0" y="0"/>
            <a:chExt cx="812800" cy="6885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6733522" y="-1736530"/>
            <a:ext cx="2650107" cy="2245031"/>
            <a:chOff x="0" y="0"/>
            <a:chExt cx="812800" cy="6885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FFFFFF">
                <a:alpha val="56863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74932" y="780685"/>
            <a:ext cx="3194191" cy="659495"/>
            <a:chOff x="0" y="0"/>
            <a:chExt cx="2970511" cy="61331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70511" cy="613312"/>
            </a:xfrm>
            <a:custGeom>
              <a:avLst/>
              <a:gdLst/>
              <a:ahLst/>
              <a:cxnLst/>
              <a:rect r="r" b="b" t="t" l="l"/>
              <a:pathLst>
                <a:path h="613312" w="2970511">
                  <a:moveTo>
                    <a:pt x="96950" y="0"/>
                  </a:moveTo>
                  <a:lnTo>
                    <a:pt x="2873561" y="0"/>
                  </a:lnTo>
                  <a:cubicBezTo>
                    <a:pt x="2899274" y="0"/>
                    <a:pt x="2923933" y="10214"/>
                    <a:pt x="2942115" y="28396"/>
                  </a:cubicBezTo>
                  <a:cubicBezTo>
                    <a:pt x="2960297" y="46578"/>
                    <a:pt x="2970511" y="71237"/>
                    <a:pt x="2970511" y="96950"/>
                  </a:cubicBezTo>
                  <a:lnTo>
                    <a:pt x="2970511" y="516362"/>
                  </a:lnTo>
                  <a:cubicBezTo>
                    <a:pt x="2970511" y="569906"/>
                    <a:pt x="2927105" y="613312"/>
                    <a:pt x="2873561" y="613312"/>
                  </a:cubicBezTo>
                  <a:lnTo>
                    <a:pt x="96950" y="613312"/>
                  </a:lnTo>
                  <a:cubicBezTo>
                    <a:pt x="43406" y="613312"/>
                    <a:pt x="0" y="569906"/>
                    <a:pt x="0" y="516362"/>
                  </a:cubicBezTo>
                  <a:lnTo>
                    <a:pt x="0" y="96950"/>
                  </a:lnTo>
                  <a:cubicBezTo>
                    <a:pt x="0" y="43406"/>
                    <a:pt x="43406" y="0"/>
                    <a:pt x="969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0"/>
              <a:ext cx="2970511" cy="613312"/>
            </a:xfrm>
            <a:prstGeom prst="rect">
              <a:avLst/>
            </a:prstGeom>
          </p:spPr>
          <p:txBody>
            <a:bodyPr anchor="ctr" rtlCol="false" tIns="51793" lIns="51793" bIns="51793" rIns="51793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75969" y="846376"/>
            <a:ext cx="464212" cy="542145"/>
          </a:xfrm>
          <a:custGeom>
            <a:avLst/>
            <a:gdLst/>
            <a:ahLst/>
            <a:cxnLst/>
            <a:rect r="r" b="b" t="t" l="l"/>
            <a:pathLst>
              <a:path h="542145" w="464212">
                <a:moveTo>
                  <a:pt x="0" y="0"/>
                </a:moveTo>
                <a:lnTo>
                  <a:pt x="464211" y="0"/>
                </a:lnTo>
                <a:lnTo>
                  <a:pt x="464211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7734" y="846376"/>
            <a:ext cx="584814" cy="542145"/>
          </a:xfrm>
          <a:custGeom>
            <a:avLst/>
            <a:gdLst/>
            <a:ahLst/>
            <a:cxnLst/>
            <a:rect r="r" b="b" t="t" l="l"/>
            <a:pathLst>
              <a:path h="542145" w="584814">
                <a:moveTo>
                  <a:pt x="0" y="0"/>
                </a:moveTo>
                <a:lnTo>
                  <a:pt x="584814" y="0"/>
                </a:lnTo>
                <a:lnTo>
                  <a:pt x="584814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92486" y="875933"/>
            <a:ext cx="512588" cy="512588"/>
          </a:xfrm>
          <a:custGeom>
            <a:avLst/>
            <a:gdLst/>
            <a:ahLst/>
            <a:cxnLst/>
            <a:rect r="r" b="b" t="t" l="l"/>
            <a:pathLst>
              <a:path h="512588" w="512588">
                <a:moveTo>
                  <a:pt x="0" y="0"/>
                </a:moveTo>
                <a:lnTo>
                  <a:pt x="512588" y="0"/>
                </a:lnTo>
                <a:lnTo>
                  <a:pt x="512588" y="512588"/>
                </a:lnTo>
                <a:lnTo>
                  <a:pt x="0" y="512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74932" y="101591"/>
            <a:ext cx="116905" cy="13121629"/>
            <a:chOff x="0" y="0"/>
            <a:chExt cx="30790" cy="34559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790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790">
                  <a:moveTo>
                    <a:pt x="0" y="0"/>
                  </a:moveTo>
                  <a:lnTo>
                    <a:pt x="30790" y="0"/>
                  </a:lnTo>
                  <a:lnTo>
                    <a:pt x="30790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30790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15730" y="414872"/>
            <a:ext cx="114255" cy="13121629"/>
            <a:chOff x="0" y="0"/>
            <a:chExt cx="30092" cy="34559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0092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092">
                  <a:moveTo>
                    <a:pt x="0" y="0"/>
                  </a:moveTo>
                  <a:lnTo>
                    <a:pt x="30092" y="0"/>
                  </a:lnTo>
                  <a:lnTo>
                    <a:pt x="30092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30092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5400000">
            <a:off x="8612437" y="1665586"/>
            <a:ext cx="91008" cy="16055912"/>
            <a:chOff x="0" y="0"/>
            <a:chExt cx="23969" cy="422871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5400000">
            <a:off x="8802937" y="1948789"/>
            <a:ext cx="91008" cy="16055912"/>
            <a:chOff x="0" y="0"/>
            <a:chExt cx="23969" cy="422871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-1292676" y="8509140"/>
            <a:ext cx="3252121" cy="2845606"/>
            <a:chOff x="0" y="0"/>
            <a:chExt cx="812800" cy="7112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-5729168">
            <a:off x="-530135" y="-924959"/>
            <a:ext cx="2805920" cy="2986002"/>
            <a:chOff x="0" y="0"/>
            <a:chExt cx="1064343" cy="113265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000000">
                <a:alpha val="95686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-5729168">
            <a:off x="-634814" y="-1096457"/>
            <a:ext cx="2805920" cy="2986002"/>
            <a:chOff x="0" y="0"/>
            <a:chExt cx="1064343" cy="113265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395EAB">
                <a:alpha val="95686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5173293">
            <a:off x="10070" y="9260891"/>
            <a:ext cx="3252121" cy="2845606"/>
            <a:chOff x="0" y="0"/>
            <a:chExt cx="812800" cy="7112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-1053203" y="8509140"/>
            <a:ext cx="3252121" cy="2845606"/>
            <a:chOff x="0" y="0"/>
            <a:chExt cx="812800" cy="7112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5" id="45"/>
          <p:cNvSpPr/>
          <p:nvPr/>
        </p:nvSpPr>
        <p:spPr>
          <a:xfrm flipH="false" flipV="false" rot="0">
            <a:off x="12604655" y="-586842"/>
            <a:ext cx="3228926" cy="3228926"/>
          </a:xfrm>
          <a:custGeom>
            <a:avLst/>
            <a:gdLst/>
            <a:ahLst/>
            <a:cxnLst/>
            <a:rect r="r" b="b" t="t" l="l"/>
            <a:pathLst>
              <a:path h="3228926" w="3228926">
                <a:moveTo>
                  <a:pt x="0" y="0"/>
                </a:moveTo>
                <a:lnTo>
                  <a:pt x="3228926" y="0"/>
                </a:lnTo>
                <a:lnTo>
                  <a:pt x="3228926" y="3228926"/>
                </a:lnTo>
                <a:lnTo>
                  <a:pt x="0" y="32289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2623559" y="-586842"/>
            <a:ext cx="3210022" cy="3210022"/>
          </a:xfrm>
          <a:custGeom>
            <a:avLst/>
            <a:gdLst/>
            <a:ahLst/>
            <a:cxnLst/>
            <a:rect r="r" b="b" t="t" l="l"/>
            <a:pathLst>
              <a:path h="3210022" w="3210022">
                <a:moveTo>
                  <a:pt x="0" y="0"/>
                </a:moveTo>
                <a:lnTo>
                  <a:pt x="3210022" y="0"/>
                </a:lnTo>
                <a:lnTo>
                  <a:pt x="3210022" y="3210022"/>
                </a:lnTo>
                <a:lnTo>
                  <a:pt x="0" y="32100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0710" t="-2071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-2700000">
            <a:off x="15662310" y="7587958"/>
            <a:ext cx="4454103" cy="4563171"/>
            <a:chOff x="0" y="0"/>
            <a:chExt cx="5938804" cy="6084228"/>
          </a:xfrm>
        </p:grpSpPr>
        <p:grpSp>
          <p:nvGrpSpPr>
            <p:cNvPr name="Group 48" id="48"/>
            <p:cNvGrpSpPr/>
            <p:nvPr/>
          </p:nvGrpSpPr>
          <p:grpSpPr>
            <a:xfrm rot="-2615550">
              <a:off x="892388" y="971851"/>
              <a:ext cx="4336161" cy="3794141"/>
              <a:chOff x="0" y="0"/>
              <a:chExt cx="812800" cy="7112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-2615550">
              <a:off x="710255" y="1318236"/>
              <a:ext cx="4336161" cy="3794141"/>
              <a:chOff x="0" y="0"/>
              <a:chExt cx="812800" cy="7112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395EAB"/>
              </a:solidFill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54" id="54"/>
          <p:cNvGrpSpPr/>
          <p:nvPr/>
        </p:nvGrpSpPr>
        <p:grpSpPr>
          <a:xfrm rot="-3568318">
            <a:off x="11511736" y="-1241298"/>
            <a:ext cx="6629103" cy="9284229"/>
            <a:chOff x="0" y="0"/>
            <a:chExt cx="1560938" cy="218613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560938" cy="2186133"/>
            </a:xfrm>
            <a:custGeom>
              <a:avLst/>
              <a:gdLst/>
              <a:ahLst/>
              <a:cxnLst/>
              <a:rect r="r" b="b" t="t" l="l"/>
              <a:pathLst>
                <a:path h="2186133" w="1560938">
                  <a:moveTo>
                    <a:pt x="780469" y="0"/>
                  </a:moveTo>
                  <a:lnTo>
                    <a:pt x="1560938" y="2186133"/>
                  </a:lnTo>
                  <a:lnTo>
                    <a:pt x="0" y="2186133"/>
                  </a:lnTo>
                  <a:lnTo>
                    <a:pt x="78046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243897" y="995940"/>
              <a:ext cx="1073145" cy="1034040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334799" y="2184827"/>
            <a:ext cx="2388819" cy="1562360"/>
            <a:chOff x="0" y="0"/>
            <a:chExt cx="601307" cy="393273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601307" cy="393273"/>
            </a:xfrm>
            <a:custGeom>
              <a:avLst/>
              <a:gdLst/>
              <a:ahLst/>
              <a:cxnLst/>
              <a:rect r="r" b="b" t="t" l="l"/>
              <a:pathLst>
                <a:path h="393273" w="601307">
                  <a:moveTo>
                    <a:pt x="196636" y="0"/>
                  </a:moveTo>
                  <a:lnTo>
                    <a:pt x="404670" y="0"/>
                  </a:lnTo>
                  <a:cubicBezTo>
                    <a:pt x="513269" y="0"/>
                    <a:pt x="601307" y="88037"/>
                    <a:pt x="601307" y="196636"/>
                  </a:cubicBezTo>
                  <a:lnTo>
                    <a:pt x="601307" y="196636"/>
                  </a:lnTo>
                  <a:cubicBezTo>
                    <a:pt x="601307" y="248788"/>
                    <a:pt x="580590" y="298803"/>
                    <a:pt x="543713" y="335679"/>
                  </a:cubicBezTo>
                  <a:cubicBezTo>
                    <a:pt x="506837" y="372556"/>
                    <a:pt x="456821" y="393273"/>
                    <a:pt x="404670" y="393273"/>
                  </a:cubicBezTo>
                  <a:lnTo>
                    <a:pt x="196636" y="393273"/>
                  </a:lnTo>
                  <a:cubicBezTo>
                    <a:pt x="144485" y="393273"/>
                    <a:pt x="94470" y="372556"/>
                    <a:pt x="57593" y="335679"/>
                  </a:cubicBezTo>
                  <a:cubicBezTo>
                    <a:pt x="20717" y="298803"/>
                    <a:pt x="0" y="248788"/>
                    <a:pt x="0" y="196636"/>
                  </a:cubicBezTo>
                  <a:lnTo>
                    <a:pt x="0" y="196636"/>
                  </a:lnTo>
                  <a:cubicBezTo>
                    <a:pt x="0" y="144485"/>
                    <a:pt x="20717" y="94470"/>
                    <a:pt x="57593" y="57593"/>
                  </a:cubicBezTo>
                  <a:cubicBezTo>
                    <a:pt x="94470" y="20717"/>
                    <a:pt x="144485" y="0"/>
                    <a:pt x="19663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601307" cy="412323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3518196">
            <a:off x="17076094" y="-3923033"/>
            <a:ext cx="3402731" cy="3767883"/>
            <a:chOff x="0" y="0"/>
            <a:chExt cx="812800" cy="900023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900023"/>
            </a:xfrm>
            <a:custGeom>
              <a:avLst/>
              <a:gdLst/>
              <a:ahLst/>
              <a:cxnLst/>
              <a:rect r="r" b="b" t="t" l="l"/>
              <a:pathLst>
                <a:path h="900023" w="812800">
                  <a:moveTo>
                    <a:pt x="406400" y="0"/>
                  </a:moveTo>
                  <a:lnTo>
                    <a:pt x="812800" y="900023"/>
                  </a:lnTo>
                  <a:lnTo>
                    <a:pt x="0" y="900023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127000" y="417868"/>
              <a:ext cx="558800" cy="417868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-5400000">
            <a:off x="13919509" y="-760"/>
            <a:ext cx="10399768" cy="2977389"/>
            <a:chOff x="0" y="0"/>
            <a:chExt cx="2484161" cy="7112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-5400000">
            <a:off x="13867621" y="214937"/>
            <a:ext cx="10399768" cy="2545997"/>
            <a:chOff x="0" y="0"/>
            <a:chExt cx="2484161" cy="60815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84161" cy="608155"/>
            </a:xfrm>
            <a:custGeom>
              <a:avLst/>
              <a:gdLst/>
              <a:ahLst/>
              <a:cxnLst/>
              <a:rect r="r" b="b" t="t" l="l"/>
              <a:pathLst>
                <a:path h="608155" w="2484161">
                  <a:moveTo>
                    <a:pt x="1242080" y="0"/>
                  </a:moveTo>
                  <a:lnTo>
                    <a:pt x="2484161" y="608155"/>
                  </a:lnTo>
                  <a:lnTo>
                    <a:pt x="0" y="608155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388150" y="282357"/>
              <a:ext cx="1707861" cy="282357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9" id="69"/>
          <p:cNvGrpSpPr/>
          <p:nvPr/>
        </p:nvGrpSpPr>
        <p:grpSpPr>
          <a:xfrm rot="0">
            <a:off x="14080799" y="2193050"/>
            <a:ext cx="2929425" cy="991641"/>
            <a:chOff x="0" y="0"/>
            <a:chExt cx="771536" cy="261173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1" id="71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فهرست مطالب</a:t>
              </a:r>
            </a:p>
          </p:txBody>
        </p:sp>
      </p:grpSp>
      <p:grpSp>
        <p:nvGrpSpPr>
          <p:cNvPr name="Group 72" id="72"/>
          <p:cNvGrpSpPr/>
          <p:nvPr/>
        </p:nvGrpSpPr>
        <p:grpSpPr>
          <a:xfrm rot="0">
            <a:off x="14080799" y="3241842"/>
            <a:ext cx="2929425" cy="991641"/>
            <a:chOff x="0" y="0"/>
            <a:chExt cx="771536" cy="261173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4" id="74"/>
            <p:cNvSpPr txBox="true"/>
            <p:nvPr/>
          </p:nvSpPr>
          <p:spPr>
            <a:xfrm>
              <a:off x="0" y="-47625"/>
              <a:ext cx="771536" cy="3087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060"/>
                </a:lnSpc>
              </a:pPr>
              <a:r>
                <a:rPr lang="ar-EG" b="true" sz="29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مقدمه</a:t>
              </a:r>
            </a:p>
          </p:txBody>
        </p:sp>
      </p:grpSp>
      <p:grpSp>
        <p:nvGrpSpPr>
          <p:cNvPr name="Group 75" id="75"/>
          <p:cNvGrpSpPr/>
          <p:nvPr/>
        </p:nvGrpSpPr>
        <p:grpSpPr>
          <a:xfrm rot="0">
            <a:off x="14080799" y="4300158"/>
            <a:ext cx="2929425" cy="991641"/>
            <a:chOff x="0" y="0"/>
            <a:chExt cx="771536" cy="261173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7" id="77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500"/>
                </a:lnSpc>
              </a:pPr>
              <a:r>
                <a:rPr lang="ar-EG" b="true" sz="25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اهداف و نو‌آوری ها</a:t>
              </a:r>
              <a:r>
                <a:rPr lang="ar-EG" sz="2500">
                  <a:solidFill>
                    <a:srgbClr val="FFFFFF"/>
                  </a:solidFill>
                  <a:latin typeface="Vazir"/>
                  <a:ea typeface="Vazir"/>
                  <a:cs typeface="Vazir"/>
                  <a:sym typeface="Vazir"/>
                  <a:rtl val="true"/>
                </a:rPr>
                <a:t> </a:t>
              </a: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14080799" y="5372761"/>
            <a:ext cx="2929425" cy="991641"/>
            <a:chOff x="0" y="0"/>
            <a:chExt cx="771536" cy="261173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0" id="80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فرمول بندی مسئله</a:t>
              </a: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14080799" y="6421552"/>
            <a:ext cx="2929425" cy="991641"/>
            <a:chOff x="0" y="0"/>
            <a:chExt cx="771536" cy="261173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395EAB"/>
              </a:solidFill>
              <a:prstDash val="solid"/>
              <a:round/>
            </a:ln>
          </p:spPr>
        </p:sp>
        <p:sp>
          <p:nvSpPr>
            <p:cNvPr name="TextBox 83" id="83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395EAB"/>
                  </a:solidFill>
                  <a:latin typeface="Vazir Heavy"/>
                  <a:ea typeface="Vazir Heavy"/>
                  <a:cs typeface="Vazir Heavy"/>
                  <a:sym typeface="Vazir Heavy"/>
                  <a:rtl val="true"/>
                </a:rPr>
                <a:t>روش حل مسئله </a:t>
              </a: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14080799" y="7460819"/>
            <a:ext cx="2929425" cy="991641"/>
            <a:chOff x="0" y="0"/>
            <a:chExt cx="771536" cy="261173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6" id="86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ar-EG" b="true" sz="3000">
                  <a:solidFill>
                    <a:srgbClr val="FFFFFF"/>
                  </a:solidFill>
                  <a:latin typeface="Vazir Heavy"/>
                  <a:ea typeface="Vazir Heavy"/>
                  <a:cs typeface="Vazir Heavy"/>
                  <a:sym typeface="Vazir Heavy"/>
                  <a:rtl val="true"/>
                </a:rPr>
                <a:t>شبیه سازی </a:t>
              </a:r>
            </a:p>
          </p:txBody>
        </p:sp>
      </p:grpSp>
      <p:grpSp>
        <p:nvGrpSpPr>
          <p:cNvPr name="Group 87" id="87"/>
          <p:cNvGrpSpPr/>
          <p:nvPr/>
        </p:nvGrpSpPr>
        <p:grpSpPr>
          <a:xfrm rot="0">
            <a:off x="14080799" y="8500085"/>
            <a:ext cx="2929425" cy="991641"/>
            <a:chOff x="0" y="0"/>
            <a:chExt cx="771536" cy="261173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9" id="89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ar-EG" b="true" sz="30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نتیجه گیری</a:t>
              </a:r>
            </a:p>
          </p:txBody>
        </p:sp>
      </p:grpSp>
      <p:sp>
        <p:nvSpPr>
          <p:cNvPr name="TextBox 90" id="90"/>
          <p:cNvSpPr txBox="true"/>
          <p:nvPr/>
        </p:nvSpPr>
        <p:spPr>
          <a:xfrm rot="0">
            <a:off x="477236" y="9331372"/>
            <a:ext cx="305500" cy="710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14"/>
              </a:lnSpc>
              <a:spcBef>
                <a:spcPct val="0"/>
              </a:spcBef>
            </a:pPr>
            <a:r>
              <a:rPr lang="en-US" b="true" sz="4153">
                <a:solidFill>
                  <a:srgbClr val="FFFFFF"/>
                </a:solidFill>
                <a:latin typeface="Vazir Heavy"/>
                <a:ea typeface="Vazir Heavy"/>
                <a:cs typeface="Vazir Heavy"/>
                <a:sym typeface="Vazir Heavy"/>
              </a:rPr>
              <a:t>6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6774898" y="4732798"/>
            <a:ext cx="1537900" cy="8643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171"/>
              </a:lnSpc>
              <a:spcBef>
                <a:spcPct val="0"/>
              </a:spcBef>
            </a:pPr>
            <a:r>
              <a:rPr lang="ar-EG" b="true" sz="5122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متن</a:t>
            </a:r>
          </a:p>
        </p:txBody>
      </p:sp>
      <p:grpSp>
        <p:nvGrpSpPr>
          <p:cNvPr name="Group 92" id="92"/>
          <p:cNvGrpSpPr/>
          <p:nvPr/>
        </p:nvGrpSpPr>
        <p:grpSpPr>
          <a:xfrm rot="5400000">
            <a:off x="7128100" y="-3798753"/>
            <a:ext cx="93299" cy="10997561"/>
            <a:chOff x="0" y="0"/>
            <a:chExt cx="24572" cy="2896477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24572" cy="2896477"/>
            </a:xfrm>
            <a:custGeom>
              <a:avLst/>
              <a:gdLst/>
              <a:ahLst/>
              <a:cxnLst/>
              <a:rect r="r" b="b" t="t" l="l"/>
              <a:pathLst>
                <a:path h="2896477" w="24572">
                  <a:moveTo>
                    <a:pt x="12286" y="0"/>
                  </a:moveTo>
                  <a:lnTo>
                    <a:pt x="12286" y="0"/>
                  </a:lnTo>
                  <a:cubicBezTo>
                    <a:pt x="19072" y="0"/>
                    <a:pt x="24572" y="5501"/>
                    <a:pt x="24572" y="12286"/>
                  </a:cubicBezTo>
                  <a:lnTo>
                    <a:pt x="24572" y="2884191"/>
                  </a:lnTo>
                  <a:cubicBezTo>
                    <a:pt x="24572" y="2890976"/>
                    <a:pt x="19072" y="2896477"/>
                    <a:pt x="12286" y="2896477"/>
                  </a:cubicBezTo>
                  <a:lnTo>
                    <a:pt x="12286" y="2896477"/>
                  </a:lnTo>
                  <a:cubicBezTo>
                    <a:pt x="5501" y="2896477"/>
                    <a:pt x="0" y="2890976"/>
                    <a:pt x="0" y="2884191"/>
                  </a:cubicBezTo>
                  <a:lnTo>
                    <a:pt x="0" y="12286"/>
                  </a:lnTo>
                  <a:cubicBezTo>
                    <a:pt x="0" y="5501"/>
                    <a:pt x="5501" y="0"/>
                    <a:pt x="122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4" id="94"/>
            <p:cNvSpPr txBox="true"/>
            <p:nvPr/>
          </p:nvSpPr>
          <p:spPr>
            <a:xfrm>
              <a:off x="0" y="-19050"/>
              <a:ext cx="24572" cy="291552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sp>
        <p:nvSpPr>
          <p:cNvPr name="TextBox 95" id="95"/>
          <p:cNvSpPr txBox="true"/>
          <p:nvPr/>
        </p:nvSpPr>
        <p:spPr>
          <a:xfrm rot="0">
            <a:off x="3496389" y="265133"/>
            <a:ext cx="4131758" cy="1218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8"/>
              </a:lnSpc>
            </a:pP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11</a:t>
            </a: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th</a:t>
            </a:r>
            <a:r>
              <a:rPr lang="en-US" sz="2313" b="true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 International Conference</a:t>
            </a:r>
          </a:p>
          <a:p>
            <a:pPr algn="ctr">
              <a:lnSpc>
                <a:spcPts val="3238"/>
              </a:lnSpc>
              <a:spcBef>
                <a:spcPct val="0"/>
              </a:spcBef>
            </a:pPr>
            <a:r>
              <a:rPr lang="en-US" b="true" sz="2313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on Control, Instrumentation and Automation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8123447" y="150833"/>
            <a:ext cx="4347858" cy="1250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5147"/>
              </a:lnSpc>
            </a:pPr>
            <a:r>
              <a:rPr lang="ar-EG" b="true" sz="2859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یازدهمین </a:t>
            </a:r>
            <a:r>
              <a:rPr lang="ar-EG" b="true" sz="2859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کنفرانس بین المللی کنترل ، ابزار دقیق و اتوماسیون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73530" y="-767045"/>
            <a:ext cx="5743962" cy="3596380"/>
          </a:xfrm>
          <a:custGeom>
            <a:avLst/>
            <a:gdLst/>
            <a:ahLst/>
            <a:cxnLst/>
            <a:rect r="r" b="b" t="t" l="l"/>
            <a:pathLst>
              <a:path h="3596380" w="5743962">
                <a:moveTo>
                  <a:pt x="0" y="0"/>
                </a:moveTo>
                <a:lnTo>
                  <a:pt x="5743962" y="0"/>
                </a:lnTo>
                <a:lnTo>
                  <a:pt x="5743962" y="3596381"/>
                </a:lnTo>
                <a:lnTo>
                  <a:pt x="0" y="35963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6773" t="-27808" r="-548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5400000">
            <a:off x="13819996" y="-760"/>
            <a:ext cx="10399768" cy="2977389"/>
            <a:chOff x="0" y="0"/>
            <a:chExt cx="2484161" cy="7112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763677" y="-1489098"/>
            <a:ext cx="2601029" cy="2203455"/>
            <a:chOff x="0" y="0"/>
            <a:chExt cx="812800" cy="6885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6733522" y="-1736530"/>
            <a:ext cx="2650107" cy="2245031"/>
            <a:chOff x="0" y="0"/>
            <a:chExt cx="812800" cy="6885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FFFFFF">
                <a:alpha val="56863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74932" y="780685"/>
            <a:ext cx="3194191" cy="659495"/>
            <a:chOff x="0" y="0"/>
            <a:chExt cx="2970511" cy="61331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70511" cy="613312"/>
            </a:xfrm>
            <a:custGeom>
              <a:avLst/>
              <a:gdLst/>
              <a:ahLst/>
              <a:cxnLst/>
              <a:rect r="r" b="b" t="t" l="l"/>
              <a:pathLst>
                <a:path h="613312" w="2970511">
                  <a:moveTo>
                    <a:pt x="96950" y="0"/>
                  </a:moveTo>
                  <a:lnTo>
                    <a:pt x="2873561" y="0"/>
                  </a:lnTo>
                  <a:cubicBezTo>
                    <a:pt x="2899274" y="0"/>
                    <a:pt x="2923933" y="10214"/>
                    <a:pt x="2942115" y="28396"/>
                  </a:cubicBezTo>
                  <a:cubicBezTo>
                    <a:pt x="2960297" y="46578"/>
                    <a:pt x="2970511" y="71237"/>
                    <a:pt x="2970511" y="96950"/>
                  </a:cubicBezTo>
                  <a:lnTo>
                    <a:pt x="2970511" y="516362"/>
                  </a:lnTo>
                  <a:cubicBezTo>
                    <a:pt x="2970511" y="569906"/>
                    <a:pt x="2927105" y="613312"/>
                    <a:pt x="2873561" y="613312"/>
                  </a:cubicBezTo>
                  <a:lnTo>
                    <a:pt x="96950" y="613312"/>
                  </a:lnTo>
                  <a:cubicBezTo>
                    <a:pt x="43406" y="613312"/>
                    <a:pt x="0" y="569906"/>
                    <a:pt x="0" y="516362"/>
                  </a:cubicBezTo>
                  <a:lnTo>
                    <a:pt x="0" y="96950"/>
                  </a:lnTo>
                  <a:cubicBezTo>
                    <a:pt x="0" y="43406"/>
                    <a:pt x="43406" y="0"/>
                    <a:pt x="969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0"/>
              <a:ext cx="2970511" cy="613312"/>
            </a:xfrm>
            <a:prstGeom prst="rect">
              <a:avLst/>
            </a:prstGeom>
          </p:spPr>
          <p:txBody>
            <a:bodyPr anchor="ctr" rtlCol="false" tIns="51793" lIns="51793" bIns="51793" rIns="51793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75969" y="846376"/>
            <a:ext cx="464212" cy="542145"/>
          </a:xfrm>
          <a:custGeom>
            <a:avLst/>
            <a:gdLst/>
            <a:ahLst/>
            <a:cxnLst/>
            <a:rect r="r" b="b" t="t" l="l"/>
            <a:pathLst>
              <a:path h="542145" w="464212">
                <a:moveTo>
                  <a:pt x="0" y="0"/>
                </a:moveTo>
                <a:lnTo>
                  <a:pt x="464211" y="0"/>
                </a:lnTo>
                <a:lnTo>
                  <a:pt x="464211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7734" y="846376"/>
            <a:ext cx="584814" cy="542145"/>
          </a:xfrm>
          <a:custGeom>
            <a:avLst/>
            <a:gdLst/>
            <a:ahLst/>
            <a:cxnLst/>
            <a:rect r="r" b="b" t="t" l="l"/>
            <a:pathLst>
              <a:path h="542145" w="584814">
                <a:moveTo>
                  <a:pt x="0" y="0"/>
                </a:moveTo>
                <a:lnTo>
                  <a:pt x="584814" y="0"/>
                </a:lnTo>
                <a:lnTo>
                  <a:pt x="584814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92486" y="875933"/>
            <a:ext cx="512588" cy="512588"/>
          </a:xfrm>
          <a:custGeom>
            <a:avLst/>
            <a:gdLst/>
            <a:ahLst/>
            <a:cxnLst/>
            <a:rect r="r" b="b" t="t" l="l"/>
            <a:pathLst>
              <a:path h="512588" w="512588">
                <a:moveTo>
                  <a:pt x="0" y="0"/>
                </a:moveTo>
                <a:lnTo>
                  <a:pt x="512588" y="0"/>
                </a:lnTo>
                <a:lnTo>
                  <a:pt x="512588" y="512588"/>
                </a:lnTo>
                <a:lnTo>
                  <a:pt x="0" y="512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74932" y="101591"/>
            <a:ext cx="116905" cy="13121629"/>
            <a:chOff x="0" y="0"/>
            <a:chExt cx="30790" cy="34559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790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790">
                  <a:moveTo>
                    <a:pt x="0" y="0"/>
                  </a:moveTo>
                  <a:lnTo>
                    <a:pt x="30790" y="0"/>
                  </a:lnTo>
                  <a:lnTo>
                    <a:pt x="30790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30790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15730" y="414872"/>
            <a:ext cx="114255" cy="13121629"/>
            <a:chOff x="0" y="0"/>
            <a:chExt cx="30092" cy="34559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0092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092">
                  <a:moveTo>
                    <a:pt x="0" y="0"/>
                  </a:moveTo>
                  <a:lnTo>
                    <a:pt x="30092" y="0"/>
                  </a:lnTo>
                  <a:lnTo>
                    <a:pt x="30092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30092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5400000">
            <a:off x="8612437" y="1665586"/>
            <a:ext cx="91008" cy="16055912"/>
            <a:chOff x="0" y="0"/>
            <a:chExt cx="23969" cy="422871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5400000">
            <a:off x="8802937" y="1948789"/>
            <a:ext cx="91008" cy="16055912"/>
            <a:chOff x="0" y="0"/>
            <a:chExt cx="23969" cy="422871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-1292676" y="8509140"/>
            <a:ext cx="3252121" cy="2845606"/>
            <a:chOff x="0" y="0"/>
            <a:chExt cx="812800" cy="7112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-5729168">
            <a:off x="-530135" y="-924959"/>
            <a:ext cx="2805920" cy="2986002"/>
            <a:chOff x="0" y="0"/>
            <a:chExt cx="1064343" cy="113265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000000">
                <a:alpha val="95686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-5729168">
            <a:off x="-634814" y="-1096457"/>
            <a:ext cx="2805920" cy="2986002"/>
            <a:chOff x="0" y="0"/>
            <a:chExt cx="1064343" cy="113265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395EAB">
                <a:alpha val="95686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5173293">
            <a:off x="10070" y="9260891"/>
            <a:ext cx="3252121" cy="2845606"/>
            <a:chOff x="0" y="0"/>
            <a:chExt cx="812800" cy="7112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-1053203" y="8509140"/>
            <a:ext cx="3252121" cy="2845606"/>
            <a:chOff x="0" y="0"/>
            <a:chExt cx="812800" cy="7112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5" id="45"/>
          <p:cNvSpPr/>
          <p:nvPr/>
        </p:nvSpPr>
        <p:spPr>
          <a:xfrm flipH="false" flipV="false" rot="0">
            <a:off x="12604655" y="-586842"/>
            <a:ext cx="3228926" cy="3228926"/>
          </a:xfrm>
          <a:custGeom>
            <a:avLst/>
            <a:gdLst/>
            <a:ahLst/>
            <a:cxnLst/>
            <a:rect r="r" b="b" t="t" l="l"/>
            <a:pathLst>
              <a:path h="3228926" w="3228926">
                <a:moveTo>
                  <a:pt x="0" y="0"/>
                </a:moveTo>
                <a:lnTo>
                  <a:pt x="3228926" y="0"/>
                </a:lnTo>
                <a:lnTo>
                  <a:pt x="3228926" y="3228926"/>
                </a:lnTo>
                <a:lnTo>
                  <a:pt x="0" y="32289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2623559" y="-586842"/>
            <a:ext cx="3210022" cy="3210022"/>
          </a:xfrm>
          <a:custGeom>
            <a:avLst/>
            <a:gdLst/>
            <a:ahLst/>
            <a:cxnLst/>
            <a:rect r="r" b="b" t="t" l="l"/>
            <a:pathLst>
              <a:path h="3210022" w="3210022">
                <a:moveTo>
                  <a:pt x="0" y="0"/>
                </a:moveTo>
                <a:lnTo>
                  <a:pt x="3210022" y="0"/>
                </a:lnTo>
                <a:lnTo>
                  <a:pt x="3210022" y="3210022"/>
                </a:lnTo>
                <a:lnTo>
                  <a:pt x="0" y="32100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0710" t="-2071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-2700000">
            <a:off x="15662310" y="7587958"/>
            <a:ext cx="4454103" cy="4563171"/>
            <a:chOff x="0" y="0"/>
            <a:chExt cx="5938804" cy="6084228"/>
          </a:xfrm>
        </p:grpSpPr>
        <p:grpSp>
          <p:nvGrpSpPr>
            <p:cNvPr name="Group 48" id="48"/>
            <p:cNvGrpSpPr/>
            <p:nvPr/>
          </p:nvGrpSpPr>
          <p:grpSpPr>
            <a:xfrm rot="-2615550">
              <a:off x="892388" y="971851"/>
              <a:ext cx="4336161" cy="3794141"/>
              <a:chOff x="0" y="0"/>
              <a:chExt cx="812800" cy="7112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-2615550">
              <a:off x="710255" y="1318236"/>
              <a:ext cx="4336161" cy="3794141"/>
              <a:chOff x="0" y="0"/>
              <a:chExt cx="812800" cy="7112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395EAB"/>
              </a:solidFill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54" id="54"/>
          <p:cNvGrpSpPr/>
          <p:nvPr/>
        </p:nvGrpSpPr>
        <p:grpSpPr>
          <a:xfrm rot="-3568318">
            <a:off x="11511736" y="-1241298"/>
            <a:ext cx="6629103" cy="9284229"/>
            <a:chOff x="0" y="0"/>
            <a:chExt cx="1560938" cy="218613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560938" cy="2186133"/>
            </a:xfrm>
            <a:custGeom>
              <a:avLst/>
              <a:gdLst/>
              <a:ahLst/>
              <a:cxnLst/>
              <a:rect r="r" b="b" t="t" l="l"/>
              <a:pathLst>
                <a:path h="2186133" w="1560938">
                  <a:moveTo>
                    <a:pt x="780469" y="0"/>
                  </a:moveTo>
                  <a:lnTo>
                    <a:pt x="1560938" y="2186133"/>
                  </a:lnTo>
                  <a:lnTo>
                    <a:pt x="0" y="2186133"/>
                  </a:lnTo>
                  <a:lnTo>
                    <a:pt x="78046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243897" y="995940"/>
              <a:ext cx="1073145" cy="1034040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334799" y="2184827"/>
            <a:ext cx="2388819" cy="1562360"/>
            <a:chOff x="0" y="0"/>
            <a:chExt cx="601307" cy="393273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601307" cy="393273"/>
            </a:xfrm>
            <a:custGeom>
              <a:avLst/>
              <a:gdLst/>
              <a:ahLst/>
              <a:cxnLst/>
              <a:rect r="r" b="b" t="t" l="l"/>
              <a:pathLst>
                <a:path h="393273" w="601307">
                  <a:moveTo>
                    <a:pt x="196636" y="0"/>
                  </a:moveTo>
                  <a:lnTo>
                    <a:pt x="404670" y="0"/>
                  </a:lnTo>
                  <a:cubicBezTo>
                    <a:pt x="513269" y="0"/>
                    <a:pt x="601307" y="88037"/>
                    <a:pt x="601307" y="196636"/>
                  </a:cubicBezTo>
                  <a:lnTo>
                    <a:pt x="601307" y="196636"/>
                  </a:lnTo>
                  <a:cubicBezTo>
                    <a:pt x="601307" y="248788"/>
                    <a:pt x="580590" y="298803"/>
                    <a:pt x="543713" y="335679"/>
                  </a:cubicBezTo>
                  <a:cubicBezTo>
                    <a:pt x="506837" y="372556"/>
                    <a:pt x="456821" y="393273"/>
                    <a:pt x="404670" y="393273"/>
                  </a:cubicBezTo>
                  <a:lnTo>
                    <a:pt x="196636" y="393273"/>
                  </a:lnTo>
                  <a:cubicBezTo>
                    <a:pt x="144485" y="393273"/>
                    <a:pt x="94470" y="372556"/>
                    <a:pt x="57593" y="335679"/>
                  </a:cubicBezTo>
                  <a:cubicBezTo>
                    <a:pt x="20717" y="298803"/>
                    <a:pt x="0" y="248788"/>
                    <a:pt x="0" y="196636"/>
                  </a:cubicBezTo>
                  <a:lnTo>
                    <a:pt x="0" y="196636"/>
                  </a:lnTo>
                  <a:cubicBezTo>
                    <a:pt x="0" y="144485"/>
                    <a:pt x="20717" y="94470"/>
                    <a:pt x="57593" y="57593"/>
                  </a:cubicBezTo>
                  <a:cubicBezTo>
                    <a:pt x="94470" y="20717"/>
                    <a:pt x="144485" y="0"/>
                    <a:pt x="19663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601307" cy="412323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3518196">
            <a:off x="17076094" y="-3923033"/>
            <a:ext cx="3402731" cy="3767883"/>
            <a:chOff x="0" y="0"/>
            <a:chExt cx="812800" cy="900023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900023"/>
            </a:xfrm>
            <a:custGeom>
              <a:avLst/>
              <a:gdLst/>
              <a:ahLst/>
              <a:cxnLst/>
              <a:rect r="r" b="b" t="t" l="l"/>
              <a:pathLst>
                <a:path h="900023" w="812800">
                  <a:moveTo>
                    <a:pt x="406400" y="0"/>
                  </a:moveTo>
                  <a:lnTo>
                    <a:pt x="812800" y="900023"/>
                  </a:lnTo>
                  <a:lnTo>
                    <a:pt x="0" y="900023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127000" y="417868"/>
              <a:ext cx="558800" cy="417868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-5400000">
            <a:off x="13919509" y="-760"/>
            <a:ext cx="10399768" cy="2977389"/>
            <a:chOff x="0" y="0"/>
            <a:chExt cx="2484161" cy="7112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-5400000">
            <a:off x="13867621" y="214937"/>
            <a:ext cx="10399768" cy="2545997"/>
            <a:chOff x="0" y="0"/>
            <a:chExt cx="2484161" cy="60815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84161" cy="608155"/>
            </a:xfrm>
            <a:custGeom>
              <a:avLst/>
              <a:gdLst/>
              <a:ahLst/>
              <a:cxnLst/>
              <a:rect r="r" b="b" t="t" l="l"/>
              <a:pathLst>
                <a:path h="608155" w="2484161">
                  <a:moveTo>
                    <a:pt x="1242080" y="0"/>
                  </a:moveTo>
                  <a:lnTo>
                    <a:pt x="2484161" y="608155"/>
                  </a:lnTo>
                  <a:lnTo>
                    <a:pt x="0" y="608155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388150" y="282357"/>
              <a:ext cx="1707861" cy="282357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9" id="69"/>
          <p:cNvGrpSpPr/>
          <p:nvPr/>
        </p:nvGrpSpPr>
        <p:grpSpPr>
          <a:xfrm rot="0">
            <a:off x="14080799" y="2193050"/>
            <a:ext cx="2929425" cy="991641"/>
            <a:chOff x="0" y="0"/>
            <a:chExt cx="771536" cy="261173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1" id="71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فهرست مطالب</a:t>
              </a:r>
            </a:p>
          </p:txBody>
        </p:sp>
      </p:grpSp>
      <p:grpSp>
        <p:nvGrpSpPr>
          <p:cNvPr name="Group 72" id="72"/>
          <p:cNvGrpSpPr/>
          <p:nvPr/>
        </p:nvGrpSpPr>
        <p:grpSpPr>
          <a:xfrm rot="0">
            <a:off x="14080799" y="3241842"/>
            <a:ext cx="2929425" cy="991641"/>
            <a:chOff x="0" y="0"/>
            <a:chExt cx="771536" cy="261173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4" id="74"/>
            <p:cNvSpPr txBox="true"/>
            <p:nvPr/>
          </p:nvSpPr>
          <p:spPr>
            <a:xfrm>
              <a:off x="0" y="-47625"/>
              <a:ext cx="771536" cy="3087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060"/>
                </a:lnSpc>
              </a:pPr>
              <a:r>
                <a:rPr lang="ar-EG" b="true" sz="29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مقدمه</a:t>
              </a:r>
            </a:p>
          </p:txBody>
        </p:sp>
      </p:grpSp>
      <p:grpSp>
        <p:nvGrpSpPr>
          <p:cNvPr name="Group 75" id="75"/>
          <p:cNvGrpSpPr/>
          <p:nvPr/>
        </p:nvGrpSpPr>
        <p:grpSpPr>
          <a:xfrm rot="0">
            <a:off x="14080799" y="4300158"/>
            <a:ext cx="2929425" cy="991641"/>
            <a:chOff x="0" y="0"/>
            <a:chExt cx="771536" cy="261173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7" id="77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500"/>
                </a:lnSpc>
              </a:pPr>
              <a:r>
                <a:rPr lang="ar-EG" b="true" sz="25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اهداف و نو‌آوری ها</a:t>
              </a:r>
              <a:r>
                <a:rPr lang="ar-EG" sz="2500">
                  <a:solidFill>
                    <a:srgbClr val="FFFFFF"/>
                  </a:solidFill>
                  <a:latin typeface="Vazir"/>
                  <a:ea typeface="Vazir"/>
                  <a:cs typeface="Vazir"/>
                  <a:sym typeface="Vazir"/>
                  <a:rtl val="true"/>
                </a:rPr>
                <a:t> </a:t>
              </a: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14080799" y="5372761"/>
            <a:ext cx="2929425" cy="991641"/>
            <a:chOff x="0" y="0"/>
            <a:chExt cx="771536" cy="261173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0" id="80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فرمول بندی مسئله</a:t>
              </a: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14080799" y="6421552"/>
            <a:ext cx="2929425" cy="991641"/>
            <a:chOff x="0" y="0"/>
            <a:chExt cx="771536" cy="261173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3" id="83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Heavy"/>
                  <a:ea typeface="Vazir Heavy"/>
                  <a:cs typeface="Vazir Heavy"/>
                  <a:sym typeface="Vazir Heavy"/>
                  <a:rtl val="true"/>
                </a:rPr>
                <a:t>روش حل مسئله </a:t>
              </a: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14080799" y="7460819"/>
            <a:ext cx="2929425" cy="991641"/>
            <a:chOff x="0" y="0"/>
            <a:chExt cx="771536" cy="261173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395EAB"/>
              </a:solidFill>
              <a:prstDash val="solid"/>
              <a:round/>
            </a:ln>
          </p:spPr>
        </p:sp>
        <p:sp>
          <p:nvSpPr>
            <p:cNvPr name="TextBox 86" id="86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ar-EG" b="true" sz="3000">
                  <a:solidFill>
                    <a:srgbClr val="395EAB"/>
                  </a:solidFill>
                  <a:latin typeface="Vazir Heavy"/>
                  <a:ea typeface="Vazir Heavy"/>
                  <a:cs typeface="Vazir Heavy"/>
                  <a:sym typeface="Vazir Heavy"/>
                  <a:rtl val="true"/>
                </a:rPr>
                <a:t>شبیه سازی </a:t>
              </a:r>
            </a:p>
          </p:txBody>
        </p:sp>
      </p:grpSp>
      <p:grpSp>
        <p:nvGrpSpPr>
          <p:cNvPr name="Group 87" id="87"/>
          <p:cNvGrpSpPr/>
          <p:nvPr/>
        </p:nvGrpSpPr>
        <p:grpSpPr>
          <a:xfrm rot="0">
            <a:off x="14080799" y="8500085"/>
            <a:ext cx="2929425" cy="991641"/>
            <a:chOff x="0" y="0"/>
            <a:chExt cx="771536" cy="261173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9" id="89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ar-EG" b="true" sz="30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نتیجه گیری</a:t>
              </a:r>
            </a:p>
          </p:txBody>
        </p:sp>
      </p:grpSp>
      <p:sp>
        <p:nvSpPr>
          <p:cNvPr name="TextBox 90" id="90"/>
          <p:cNvSpPr txBox="true"/>
          <p:nvPr/>
        </p:nvSpPr>
        <p:spPr>
          <a:xfrm rot="0">
            <a:off x="477236" y="9331372"/>
            <a:ext cx="305500" cy="710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14"/>
              </a:lnSpc>
              <a:spcBef>
                <a:spcPct val="0"/>
              </a:spcBef>
            </a:pPr>
            <a:r>
              <a:rPr lang="en-US" b="true" sz="4153">
                <a:solidFill>
                  <a:srgbClr val="FFFFFF"/>
                </a:solidFill>
                <a:latin typeface="Vazir Heavy"/>
                <a:ea typeface="Vazir Heavy"/>
                <a:cs typeface="Vazir Heavy"/>
                <a:sym typeface="Vazir Heavy"/>
              </a:rPr>
              <a:t>7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6774898" y="4732798"/>
            <a:ext cx="1537900" cy="8643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171"/>
              </a:lnSpc>
              <a:spcBef>
                <a:spcPct val="0"/>
              </a:spcBef>
            </a:pPr>
            <a:r>
              <a:rPr lang="ar-EG" b="true" sz="5122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متن</a:t>
            </a:r>
          </a:p>
        </p:txBody>
      </p:sp>
      <p:grpSp>
        <p:nvGrpSpPr>
          <p:cNvPr name="Group 92" id="92"/>
          <p:cNvGrpSpPr/>
          <p:nvPr/>
        </p:nvGrpSpPr>
        <p:grpSpPr>
          <a:xfrm rot="5400000">
            <a:off x="7128100" y="-3798753"/>
            <a:ext cx="93299" cy="10997561"/>
            <a:chOff x="0" y="0"/>
            <a:chExt cx="24572" cy="2896477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24572" cy="2896477"/>
            </a:xfrm>
            <a:custGeom>
              <a:avLst/>
              <a:gdLst/>
              <a:ahLst/>
              <a:cxnLst/>
              <a:rect r="r" b="b" t="t" l="l"/>
              <a:pathLst>
                <a:path h="2896477" w="24572">
                  <a:moveTo>
                    <a:pt x="12286" y="0"/>
                  </a:moveTo>
                  <a:lnTo>
                    <a:pt x="12286" y="0"/>
                  </a:lnTo>
                  <a:cubicBezTo>
                    <a:pt x="19072" y="0"/>
                    <a:pt x="24572" y="5501"/>
                    <a:pt x="24572" y="12286"/>
                  </a:cubicBezTo>
                  <a:lnTo>
                    <a:pt x="24572" y="2884191"/>
                  </a:lnTo>
                  <a:cubicBezTo>
                    <a:pt x="24572" y="2890976"/>
                    <a:pt x="19072" y="2896477"/>
                    <a:pt x="12286" y="2896477"/>
                  </a:cubicBezTo>
                  <a:lnTo>
                    <a:pt x="12286" y="2896477"/>
                  </a:lnTo>
                  <a:cubicBezTo>
                    <a:pt x="5501" y="2896477"/>
                    <a:pt x="0" y="2890976"/>
                    <a:pt x="0" y="2884191"/>
                  </a:cubicBezTo>
                  <a:lnTo>
                    <a:pt x="0" y="12286"/>
                  </a:lnTo>
                  <a:cubicBezTo>
                    <a:pt x="0" y="5501"/>
                    <a:pt x="5501" y="0"/>
                    <a:pt x="122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4" id="94"/>
            <p:cNvSpPr txBox="true"/>
            <p:nvPr/>
          </p:nvSpPr>
          <p:spPr>
            <a:xfrm>
              <a:off x="0" y="-19050"/>
              <a:ext cx="24572" cy="291552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sp>
        <p:nvSpPr>
          <p:cNvPr name="TextBox 95" id="95"/>
          <p:cNvSpPr txBox="true"/>
          <p:nvPr/>
        </p:nvSpPr>
        <p:spPr>
          <a:xfrm rot="0">
            <a:off x="3496389" y="265133"/>
            <a:ext cx="4131758" cy="1218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8"/>
              </a:lnSpc>
            </a:pP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11</a:t>
            </a: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th</a:t>
            </a:r>
            <a:r>
              <a:rPr lang="en-US" sz="2313" b="true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 International Conference</a:t>
            </a:r>
          </a:p>
          <a:p>
            <a:pPr algn="ctr">
              <a:lnSpc>
                <a:spcPts val="3238"/>
              </a:lnSpc>
              <a:spcBef>
                <a:spcPct val="0"/>
              </a:spcBef>
            </a:pPr>
            <a:r>
              <a:rPr lang="en-US" b="true" sz="2313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on Control, Instrumentation and Automation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8123447" y="150833"/>
            <a:ext cx="4347858" cy="1250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5147"/>
              </a:lnSpc>
            </a:pPr>
            <a:r>
              <a:rPr lang="ar-EG" b="true" sz="2859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یازدهمین </a:t>
            </a:r>
            <a:r>
              <a:rPr lang="ar-EG" b="true" sz="2859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کنفرانس بین المللی کنترل ، ابزار دقیق و اتوماسیون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73530" y="-767045"/>
            <a:ext cx="5743962" cy="3596380"/>
          </a:xfrm>
          <a:custGeom>
            <a:avLst/>
            <a:gdLst/>
            <a:ahLst/>
            <a:cxnLst/>
            <a:rect r="r" b="b" t="t" l="l"/>
            <a:pathLst>
              <a:path h="3596380" w="5743962">
                <a:moveTo>
                  <a:pt x="0" y="0"/>
                </a:moveTo>
                <a:lnTo>
                  <a:pt x="5743962" y="0"/>
                </a:lnTo>
                <a:lnTo>
                  <a:pt x="5743962" y="3596381"/>
                </a:lnTo>
                <a:lnTo>
                  <a:pt x="0" y="35963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6773" t="-27808" r="-548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5400000">
            <a:off x="13819996" y="-760"/>
            <a:ext cx="10399768" cy="2977389"/>
            <a:chOff x="0" y="0"/>
            <a:chExt cx="2484161" cy="7112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763677" y="-1489098"/>
            <a:ext cx="2601029" cy="2203455"/>
            <a:chOff x="0" y="0"/>
            <a:chExt cx="812800" cy="6885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6733522" y="-1736530"/>
            <a:ext cx="2650107" cy="2245031"/>
            <a:chOff x="0" y="0"/>
            <a:chExt cx="812800" cy="6885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FFFFFF">
                <a:alpha val="56863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74932" y="780685"/>
            <a:ext cx="3194191" cy="659495"/>
            <a:chOff x="0" y="0"/>
            <a:chExt cx="2970511" cy="61331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70511" cy="613312"/>
            </a:xfrm>
            <a:custGeom>
              <a:avLst/>
              <a:gdLst/>
              <a:ahLst/>
              <a:cxnLst/>
              <a:rect r="r" b="b" t="t" l="l"/>
              <a:pathLst>
                <a:path h="613312" w="2970511">
                  <a:moveTo>
                    <a:pt x="96950" y="0"/>
                  </a:moveTo>
                  <a:lnTo>
                    <a:pt x="2873561" y="0"/>
                  </a:lnTo>
                  <a:cubicBezTo>
                    <a:pt x="2899274" y="0"/>
                    <a:pt x="2923933" y="10214"/>
                    <a:pt x="2942115" y="28396"/>
                  </a:cubicBezTo>
                  <a:cubicBezTo>
                    <a:pt x="2960297" y="46578"/>
                    <a:pt x="2970511" y="71237"/>
                    <a:pt x="2970511" y="96950"/>
                  </a:cubicBezTo>
                  <a:lnTo>
                    <a:pt x="2970511" y="516362"/>
                  </a:lnTo>
                  <a:cubicBezTo>
                    <a:pt x="2970511" y="569906"/>
                    <a:pt x="2927105" y="613312"/>
                    <a:pt x="2873561" y="613312"/>
                  </a:cubicBezTo>
                  <a:lnTo>
                    <a:pt x="96950" y="613312"/>
                  </a:lnTo>
                  <a:cubicBezTo>
                    <a:pt x="43406" y="613312"/>
                    <a:pt x="0" y="569906"/>
                    <a:pt x="0" y="516362"/>
                  </a:cubicBezTo>
                  <a:lnTo>
                    <a:pt x="0" y="96950"/>
                  </a:lnTo>
                  <a:cubicBezTo>
                    <a:pt x="0" y="43406"/>
                    <a:pt x="43406" y="0"/>
                    <a:pt x="969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0"/>
              <a:ext cx="2970511" cy="613312"/>
            </a:xfrm>
            <a:prstGeom prst="rect">
              <a:avLst/>
            </a:prstGeom>
          </p:spPr>
          <p:txBody>
            <a:bodyPr anchor="ctr" rtlCol="false" tIns="51793" lIns="51793" bIns="51793" rIns="51793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75969" y="846376"/>
            <a:ext cx="464212" cy="542145"/>
          </a:xfrm>
          <a:custGeom>
            <a:avLst/>
            <a:gdLst/>
            <a:ahLst/>
            <a:cxnLst/>
            <a:rect r="r" b="b" t="t" l="l"/>
            <a:pathLst>
              <a:path h="542145" w="464212">
                <a:moveTo>
                  <a:pt x="0" y="0"/>
                </a:moveTo>
                <a:lnTo>
                  <a:pt x="464211" y="0"/>
                </a:lnTo>
                <a:lnTo>
                  <a:pt x="464211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7734" y="856883"/>
            <a:ext cx="584814" cy="542145"/>
          </a:xfrm>
          <a:custGeom>
            <a:avLst/>
            <a:gdLst/>
            <a:ahLst/>
            <a:cxnLst/>
            <a:rect r="r" b="b" t="t" l="l"/>
            <a:pathLst>
              <a:path h="542145" w="584814">
                <a:moveTo>
                  <a:pt x="0" y="0"/>
                </a:moveTo>
                <a:lnTo>
                  <a:pt x="584814" y="0"/>
                </a:lnTo>
                <a:lnTo>
                  <a:pt x="584814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92486" y="898060"/>
            <a:ext cx="512588" cy="512588"/>
          </a:xfrm>
          <a:custGeom>
            <a:avLst/>
            <a:gdLst/>
            <a:ahLst/>
            <a:cxnLst/>
            <a:rect r="r" b="b" t="t" l="l"/>
            <a:pathLst>
              <a:path h="512588" w="512588">
                <a:moveTo>
                  <a:pt x="0" y="0"/>
                </a:moveTo>
                <a:lnTo>
                  <a:pt x="512588" y="0"/>
                </a:lnTo>
                <a:lnTo>
                  <a:pt x="512588" y="512588"/>
                </a:lnTo>
                <a:lnTo>
                  <a:pt x="0" y="512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74932" y="101591"/>
            <a:ext cx="116905" cy="13121629"/>
            <a:chOff x="0" y="0"/>
            <a:chExt cx="30790" cy="34559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790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790">
                  <a:moveTo>
                    <a:pt x="0" y="0"/>
                  </a:moveTo>
                  <a:lnTo>
                    <a:pt x="30790" y="0"/>
                  </a:lnTo>
                  <a:lnTo>
                    <a:pt x="30790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30790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15730" y="414872"/>
            <a:ext cx="114255" cy="13121629"/>
            <a:chOff x="0" y="0"/>
            <a:chExt cx="30092" cy="34559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0092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092">
                  <a:moveTo>
                    <a:pt x="0" y="0"/>
                  </a:moveTo>
                  <a:lnTo>
                    <a:pt x="30092" y="0"/>
                  </a:lnTo>
                  <a:lnTo>
                    <a:pt x="30092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30092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5400000">
            <a:off x="8612437" y="1665586"/>
            <a:ext cx="91008" cy="16055912"/>
            <a:chOff x="0" y="0"/>
            <a:chExt cx="23969" cy="422871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5400000">
            <a:off x="8802937" y="1948789"/>
            <a:ext cx="91008" cy="16055912"/>
            <a:chOff x="0" y="0"/>
            <a:chExt cx="23969" cy="422871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-1292676" y="8509140"/>
            <a:ext cx="3252121" cy="2845606"/>
            <a:chOff x="0" y="0"/>
            <a:chExt cx="812800" cy="7112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-5729168">
            <a:off x="-530135" y="-924959"/>
            <a:ext cx="2805920" cy="2986002"/>
            <a:chOff x="0" y="0"/>
            <a:chExt cx="1064343" cy="113265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000000">
                <a:alpha val="95686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-5729168">
            <a:off x="-634814" y="-1086932"/>
            <a:ext cx="2805920" cy="2986002"/>
            <a:chOff x="0" y="0"/>
            <a:chExt cx="1064343" cy="113265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395EAB">
                <a:alpha val="95686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5173293">
            <a:off x="10070" y="9260891"/>
            <a:ext cx="3252121" cy="2845606"/>
            <a:chOff x="0" y="0"/>
            <a:chExt cx="812800" cy="7112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-1053203" y="8509140"/>
            <a:ext cx="3252121" cy="2845606"/>
            <a:chOff x="0" y="0"/>
            <a:chExt cx="812800" cy="7112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5" id="45"/>
          <p:cNvSpPr/>
          <p:nvPr/>
        </p:nvSpPr>
        <p:spPr>
          <a:xfrm flipH="false" flipV="false" rot="0">
            <a:off x="12604655" y="-586842"/>
            <a:ext cx="3228926" cy="3228926"/>
          </a:xfrm>
          <a:custGeom>
            <a:avLst/>
            <a:gdLst/>
            <a:ahLst/>
            <a:cxnLst/>
            <a:rect r="r" b="b" t="t" l="l"/>
            <a:pathLst>
              <a:path h="3228926" w="3228926">
                <a:moveTo>
                  <a:pt x="0" y="0"/>
                </a:moveTo>
                <a:lnTo>
                  <a:pt x="3228926" y="0"/>
                </a:lnTo>
                <a:lnTo>
                  <a:pt x="3228926" y="3228926"/>
                </a:lnTo>
                <a:lnTo>
                  <a:pt x="0" y="32289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2623559" y="-586842"/>
            <a:ext cx="3210022" cy="3210022"/>
          </a:xfrm>
          <a:custGeom>
            <a:avLst/>
            <a:gdLst/>
            <a:ahLst/>
            <a:cxnLst/>
            <a:rect r="r" b="b" t="t" l="l"/>
            <a:pathLst>
              <a:path h="3210022" w="3210022">
                <a:moveTo>
                  <a:pt x="0" y="0"/>
                </a:moveTo>
                <a:lnTo>
                  <a:pt x="3210022" y="0"/>
                </a:lnTo>
                <a:lnTo>
                  <a:pt x="3210022" y="3210022"/>
                </a:lnTo>
                <a:lnTo>
                  <a:pt x="0" y="32100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0710" t="-2071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-2700000">
            <a:off x="15662310" y="7587958"/>
            <a:ext cx="4454103" cy="4563171"/>
            <a:chOff x="0" y="0"/>
            <a:chExt cx="5938804" cy="6084228"/>
          </a:xfrm>
        </p:grpSpPr>
        <p:grpSp>
          <p:nvGrpSpPr>
            <p:cNvPr name="Group 48" id="48"/>
            <p:cNvGrpSpPr/>
            <p:nvPr/>
          </p:nvGrpSpPr>
          <p:grpSpPr>
            <a:xfrm rot="-2615550">
              <a:off x="892388" y="971851"/>
              <a:ext cx="4336161" cy="3794141"/>
              <a:chOff x="0" y="0"/>
              <a:chExt cx="812800" cy="7112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-2615550">
              <a:off x="710255" y="1318236"/>
              <a:ext cx="4336161" cy="3794141"/>
              <a:chOff x="0" y="0"/>
              <a:chExt cx="812800" cy="7112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395EAB"/>
              </a:solidFill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54" id="54"/>
          <p:cNvGrpSpPr/>
          <p:nvPr/>
        </p:nvGrpSpPr>
        <p:grpSpPr>
          <a:xfrm rot="-3568318">
            <a:off x="11511736" y="-1241298"/>
            <a:ext cx="6629103" cy="9284229"/>
            <a:chOff x="0" y="0"/>
            <a:chExt cx="1560938" cy="218613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560938" cy="2186133"/>
            </a:xfrm>
            <a:custGeom>
              <a:avLst/>
              <a:gdLst/>
              <a:ahLst/>
              <a:cxnLst/>
              <a:rect r="r" b="b" t="t" l="l"/>
              <a:pathLst>
                <a:path h="2186133" w="1560938">
                  <a:moveTo>
                    <a:pt x="780469" y="0"/>
                  </a:moveTo>
                  <a:lnTo>
                    <a:pt x="1560938" y="2186133"/>
                  </a:lnTo>
                  <a:lnTo>
                    <a:pt x="0" y="2186133"/>
                  </a:lnTo>
                  <a:lnTo>
                    <a:pt x="78046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243897" y="995940"/>
              <a:ext cx="1073145" cy="1034040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334799" y="2184827"/>
            <a:ext cx="2388819" cy="1562360"/>
            <a:chOff x="0" y="0"/>
            <a:chExt cx="601307" cy="393273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601307" cy="393273"/>
            </a:xfrm>
            <a:custGeom>
              <a:avLst/>
              <a:gdLst/>
              <a:ahLst/>
              <a:cxnLst/>
              <a:rect r="r" b="b" t="t" l="l"/>
              <a:pathLst>
                <a:path h="393273" w="601307">
                  <a:moveTo>
                    <a:pt x="196636" y="0"/>
                  </a:moveTo>
                  <a:lnTo>
                    <a:pt x="404670" y="0"/>
                  </a:lnTo>
                  <a:cubicBezTo>
                    <a:pt x="513269" y="0"/>
                    <a:pt x="601307" y="88037"/>
                    <a:pt x="601307" y="196636"/>
                  </a:cubicBezTo>
                  <a:lnTo>
                    <a:pt x="601307" y="196636"/>
                  </a:lnTo>
                  <a:cubicBezTo>
                    <a:pt x="601307" y="248788"/>
                    <a:pt x="580590" y="298803"/>
                    <a:pt x="543713" y="335679"/>
                  </a:cubicBezTo>
                  <a:cubicBezTo>
                    <a:pt x="506837" y="372556"/>
                    <a:pt x="456821" y="393273"/>
                    <a:pt x="404670" y="393273"/>
                  </a:cubicBezTo>
                  <a:lnTo>
                    <a:pt x="196636" y="393273"/>
                  </a:lnTo>
                  <a:cubicBezTo>
                    <a:pt x="144485" y="393273"/>
                    <a:pt x="94470" y="372556"/>
                    <a:pt x="57593" y="335679"/>
                  </a:cubicBezTo>
                  <a:cubicBezTo>
                    <a:pt x="20717" y="298803"/>
                    <a:pt x="0" y="248788"/>
                    <a:pt x="0" y="196636"/>
                  </a:cubicBezTo>
                  <a:lnTo>
                    <a:pt x="0" y="196636"/>
                  </a:lnTo>
                  <a:cubicBezTo>
                    <a:pt x="0" y="144485"/>
                    <a:pt x="20717" y="94470"/>
                    <a:pt x="57593" y="57593"/>
                  </a:cubicBezTo>
                  <a:cubicBezTo>
                    <a:pt x="94470" y="20717"/>
                    <a:pt x="144485" y="0"/>
                    <a:pt x="19663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601307" cy="412323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3518196">
            <a:off x="17076094" y="-3923033"/>
            <a:ext cx="3402731" cy="3767883"/>
            <a:chOff x="0" y="0"/>
            <a:chExt cx="812800" cy="900023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900023"/>
            </a:xfrm>
            <a:custGeom>
              <a:avLst/>
              <a:gdLst/>
              <a:ahLst/>
              <a:cxnLst/>
              <a:rect r="r" b="b" t="t" l="l"/>
              <a:pathLst>
                <a:path h="900023" w="812800">
                  <a:moveTo>
                    <a:pt x="406400" y="0"/>
                  </a:moveTo>
                  <a:lnTo>
                    <a:pt x="812800" y="900023"/>
                  </a:lnTo>
                  <a:lnTo>
                    <a:pt x="0" y="900023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127000" y="417868"/>
              <a:ext cx="558800" cy="417868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-5400000">
            <a:off x="13919509" y="-760"/>
            <a:ext cx="10399768" cy="2977389"/>
            <a:chOff x="0" y="0"/>
            <a:chExt cx="2484161" cy="7112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-5400000">
            <a:off x="13867621" y="214937"/>
            <a:ext cx="10399768" cy="2545997"/>
            <a:chOff x="0" y="0"/>
            <a:chExt cx="2484161" cy="60815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84161" cy="608155"/>
            </a:xfrm>
            <a:custGeom>
              <a:avLst/>
              <a:gdLst/>
              <a:ahLst/>
              <a:cxnLst/>
              <a:rect r="r" b="b" t="t" l="l"/>
              <a:pathLst>
                <a:path h="608155" w="2484161">
                  <a:moveTo>
                    <a:pt x="1242080" y="0"/>
                  </a:moveTo>
                  <a:lnTo>
                    <a:pt x="2484161" y="608155"/>
                  </a:lnTo>
                  <a:lnTo>
                    <a:pt x="0" y="608155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388150" y="282357"/>
              <a:ext cx="1707861" cy="282357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9" id="69"/>
          <p:cNvGrpSpPr/>
          <p:nvPr/>
        </p:nvGrpSpPr>
        <p:grpSpPr>
          <a:xfrm rot="0">
            <a:off x="14080799" y="2193050"/>
            <a:ext cx="2929425" cy="991641"/>
            <a:chOff x="0" y="0"/>
            <a:chExt cx="771536" cy="261173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1" id="71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فهرست مطالب</a:t>
              </a:r>
            </a:p>
          </p:txBody>
        </p:sp>
      </p:grpSp>
      <p:grpSp>
        <p:nvGrpSpPr>
          <p:cNvPr name="Group 72" id="72"/>
          <p:cNvGrpSpPr/>
          <p:nvPr/>
        </p:nvGrpSpPr>
        <p:grpSpPr>
          <a:xfrm rot="0">
            <a:off x="14080799" y="3241842"/>
            <a:ext cx="2929425" cy="991641"/>
            <a:chOff x="0" y="0"/>
            <a:chExt cx="771536" cy="261173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4" id="74"/>
            <p:cNvSpPr txBox="true"/>
            <p:nvPr/>
          </p:nvSpPr>
          <p:spPr>
            <a:xfrm>
              <a:off x="0" y="-47625"/>
              <a:ext cx="771536" cy="3087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060"/>
                </a:lnSpc>
              </a:pPr>
              <a:r>
                <a:rPr lang="ar-EG" b="true" sz="29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مقدمه</a:t>
              </a:r>
            </a:p>
          </p:txBody>
        </p:sp>
      </p:grpSp>
      <p:grpSp>
        <p:nvGrpSpPr>
          <p:cNvPr name="Group 75" id="75"/>
          <p:cNvGrpSpPr/>
          <p:nvPr/>
        </p:nvGrpSpPr>
        <p:grpSpPr>
          <a:xfrm rot="0">
            <a:off x="14080799" y="4300158"/>
            <a:ext cx="2929425" cy="991641"/>
            <a:chOff x="0" y="0"/>
            <a:chExt cx="771536" cy="261173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7" id="77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500"/>
                </a:lnSpc>
              </a:pPr>
              <a:r>
                <a:rPr lang="ar-EG" b="true" sz="25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اهداف و نو‌آوری ها</a:t>
              </a:r>
              <a:r>
                <a:rPr lang="ar-EG" sz="2500">
                  <a:solidFill>
                    <a:srgbClr val="FFFFFF"/>
                  </a:solidFill>
                  <a:latin typeface="Vazir"/>
                  <a:ea typeface="Vazir"/>
                  <a:cs typeface="Vazir"/>
                  <a:sym typeface="Vazir"/>
                  <a:rtl val="true"/>
                </a:rPr>
                <a:t> </a:t>
              </a: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14080799" y="5372761"/>
            <a:ext cx="2929425" cy="991641"/>
            <a:chOff x="0" y="0"/>
            <a:chExt cx="771536" cy="261173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0" id="80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فرمول بندی مسئله</a:t>
              </a: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14080799" y="6421552"/>
            <a:ext cx="2929425" cy="991641"/>
            <a:chOff x="0" y="0"/>
            <a:chExt cx="771536" cy="261173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3" id="83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Vazir Heavy"/>
                  <a:ea typeface="Vazir Heavy"/>
                  <a:cs typeface="Vazir Heavy"/>
                  <a:sym typeface="Vazir Heavy"/>
                  <a:rtl val="true"/>
                </a:rPr>
                <a:t>روش حل مسئله </a:t>
              </a: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14080799" y="7460819"/>
            <a:ext cx="2929425" cy="991641"/>
            <a:chOff x="0" y="0"/>
            <a:chExt cx="771536" cy="261173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6" id="86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ar-EG" b="true" sz="3000">
                  <a:solidFill>
                    <a:srgbClr val="FFFFFF"/>
                  </a:solidFill>
                  <a:latin typeface="Vazir Heavy"/>
                  <a:ea typeface="Vazir Heavy"/>
                  <a:cs typeface="Vazir Heavy"/>
                  <a:sym typeface="Vazir Heavy"/>
                  <a:rtl val="true"/>
                </a:rPr>
                <a:t>شبیه سازی </a:t>
              </a:r>
            </a:p>
          </p:txBody>
        </p:sp>
      </p:grpSp>
      <p:grpSp>
        <p:nvGrpSpPr>
          <p:cNvPr name="Group 87" id="87"/>
          <p:cNvGrpSpPr/>
          <p:nvPr/>
        </p:nvGrpSpPr>
        <p:grpSpPr>
          <a:xfrm rot="0">
            <a:off x="14080799" y="8500085"/>
            <a:ext cx="2929425" cy="991641"/>
            <a:chOff x="0" y="0"/>
            <a:chExt cx="771536" cy="261173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395EAB"/>
              </a:solidFill>
              <a:prstDash val="solid"/>
              <a:round/>
            </a:ln>
          </p:spPr>
        </p:sp>
        <p:sp>
          <p:nvSpPr>
            <p:cNvPr name="TextBox 89" id="89"/>
            <p:cNvSpPr txBox="true"/>
            <p:nvPr/>
          </p:nvSpPr>
          <p:spPr>
            <a:xfrm>
              <a:off x="0" y="-57150"/>
              <a:ext cx="771536" cy="31832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ar-EG" b="true" sz="3000">
                  <a:solidFill>
                    <a:srgbClr val="395EAB"/>
                  </a:solidFill>
                  <a:latin typeface="Vazir Bold"/>
                  <a:ea typeface="Vazir Bold"/>
                  <a:cs typeface="Vazir Bold"/>
                  <a:sym typeface="Vazir Bold"/>
                  <a:rtl val="true"/>
                </a:rPr>
                <a:t>نتیجه گیری</a:t>
              </a:r>
            </a:p>
          </p:txBody>
        </p:sp>
      </p:grpSp>
      <p:sp>
        <p:nvSpPr>
          <p:cNvPr name="TextBox 90" id="90"/>
          <p:cNvSpPr txBox="true"/>
          <p:nvPr/>
        </p:nvSpPr>
        <p:spPr>
          <a:xfrm rot="0">
            <a:off x="477236" y="9331372"/>
            <a:ext cx="305500" cy="710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14"/>
              </a:lnSpc>
              <a:spcBef>
                <a:spcPct val="0"/>
              </a:spcBef>
            </a:pPr>
            <a:r>
              <a:rPr lang="en-US" b="true" sz="4153">
                <a:solidFill>
                  <a:srgbClr val="FFFFFF"/>
                </a:solidFill>
                <a:latin typeface="Vazir Heavy"/>
                <a:ea typeface="Vazir Heavy"/>
                <a:cs typeface="Vazir Heavy"/>
                <a:sym typeface="Vazir Heavy"/>
              </a:rPr>
              <a:t>8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6774898" y="4732798"/>
            <a:ext cx="1537900" cy="8643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171"/>
              </a:lnSpc>
              <a:spcBef>
                <a:spcPct val="0"/>
              </a:spcBef>
            </a:pPr>
            <a:r>
              <a:rPr lang="ar-EG" b="true" sz="5122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متن</a:t>
            </a:r>
          </a:p>
        </p:txBody>
      </p:sp>
      <p:grpSp>
        <p:nvGrpSpPr>
          <p:cNvPr name="Group 92" id="92"/>
          <p:cNvGrpSpPr/>
          <p:nvPr/>
        </p:nvGrpSpPr>
        <p:grpSpPr>
          <a:xfrm rot="5400000">
            <a:off x="7128100" y="-3798753"/>
            <a:ext cx="93299" cy="10997561"/>
            <a:chOff x="0" y="0"/>
            <a:chExt cx="24572" cy="2896477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24572" cy="2896477"/>
            </a:xfrm>
            <a:custGeom>
              <a:avLst/>
              <a:gdLst/>
              <a:ahLst/>
              <a:cxnLst/>
              <a:rect r="r" b="b" t="t" l="l"/>
              <a:pathLst>
                <a:path h="2896477" w="24572">
                  <a:moveTo>
                    <a:pt x="12286" y="0"/>
                  </a:moveTo>
                  <a:lnTo>
                    <a:pt x="12286" y="0"/>
                  </a:lnTo>
                  <a:cubicBezTo>
                    <a:pt x="19072" y="0"/>
                    <a:pt x="24572" y="5501"/>
                    <a:pt x="24572" y="12286"/>
                  </a:cubicBezTo>
                  <a:lnTo>
                    <a:pt x="24572" y="2884191"/>
                  </a:lnTo>
                  <a:cubicBezTo>
                    <a:pt x="24572" y="2890976"/>
                    <a:pt x="19072" y="2896477"/>
                    <a:pt x="12286" y="2896477"/>
                  </a:cubicBezTo>
                  <a:lnTo>
                    <a:pt x="12286" y="2896477"/>
                  </a:lnTo>
                  <a:cubicBezTo>
                    <a:pt x="5501" y="2896477"/>
                    <a:pt x="0" y="2890976"/>
                    <a:pt x="0" y="2884191"/>
                  </a:cubicBezTo>
                  <a:lnTo>
                    <a:pt x="0" y="12286"/>
                  </a:lnTo>
                  <a:cubicBezTo>
                    <a:pt x="0" y="5501"/>
                    <a:pt x="5501" y="0"/>
                    <a:pt x="122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4" id="94"/>
            <p:cNvSpPr txBox="true"/>
            <p:nvPr/>
          </p:nvSpPr>
          <p:spPr>
            <a:xfrm>
              <a:off x="0" y="-19050"/>
              <a:ext cx="24572" cy="291552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sp>
        <p:nvSpPr>
          <p:cNvPr name="TextBox 95" id="95"/>
          <p:cNvSpPr txBox="true"/>
          <p:nvPr/>
        </p:nvSpPr>
        <p:spPr>
          <a:xfrm rot="0">
            <a:off x="3496389" y="265133"/>
            <a:ext cx="4131758" cy="1218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8"/>
              </a:lnSpc>
            </a:pP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11</a:t>
            </a: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th</a:t>
            </a:r>
            <a:r>
              <a:rPr lang="en-US" sz="2313" b="true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 International Conference</a:t>
            </a:r>
          </a:p>
          <a:p>
            <a:pPr algn="ctr">
              <a:lnSpc>
                <a:spcPts val="3238"/>
              </a:lnSpc>
              <a:spcBef>
                <a:spcPct val="0"/>
              </a:spcBef>
            </a:pPr>
            <a:r>
              <a:rPr lang="en-US" b="true" sz="2313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on Control, Instrumentation and Automation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8123447" y="150833"/>
            <a:ext cx="4347858" cy="1250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5147"/>
              </a:lnSpc>
            </a:pPr>
            <a:r>
              <a:rPr lang="ar-EG" b="true" sz="2859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یازدهمین </a:t>
            </a:r>
            <a:r>
              <a:rPr lang="ar-EG" b="true" sz="2859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کنفرانس بین المللی کنترل ، ابزار دقیق و اتوماسیون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DAGpdwhe2nw</dc:identifier>
  <dcterms:modified xsi:type="dcterms:W3CDTF">2011-08-01T06:04:30Z</dcterms:modified>
  <cp:revision>1</cp:revision>
  <dc:title>یازدهمین کنفرانس بین المللی کنترل ، ابزار دقیق و اتوماسیون</dc:title>
</cp:coreProperties>
</file>